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9"/>
  </p:notesMasterIdLst>
  <p:handoutMasterIdLst>
    <p:handoutMasterId r:id="rId20"/>
  </p:handoutMasterIdLst>
  <p:sldIdLst>
    <p:sldId id="263" r:id="rId2"/>
    <p:sldId id="264" r:id="rId3"/>
    <p:sldId id="268" r:id="rId4"/>
    <p:sldId id="270" r:id="rId5"/>
    <p:sldId id="271" r:id="rId6"/>
    <p:sldId id="272" r:id="rId7"/>
    <p:sldId id="273" r:id="rId8"/>
    <p:sldId id="274" r:id="rId9"/>
    <p:sldId id="276" r:id="rId10"/>
    <p:sldId id="275" r:id="rId11"/>
    <p:sldId id="277" r:id="rId12"/>
    <p:sldId id="278" r:id="rId13"/>
    <p:sldId id="279" r:id="rId14"/>
    <p:sldId id="265" r:id="rId15"/>
    <p:sldId id="266" r:id="rId16"/>
    <p:sldId id="280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300F"/>
    <a:srgbClr val="ECD2A2"/>
    <a:srgbClr val="C06E47"/>
    <a:srgbClr val="F5E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4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u="sng" dirty="0"/>
              <a:t>C</a:t>
            </a:r>
            <a:r>
              <a:rPr lang="en-US" u="sng" baseline="0" dirty="0"/>
              <a:t>omparison between initial and final </a:t>
            </a:r>
            <a:r>
              <a:rPr lang="en-US" b="1" u="sng" baseline="0" dirty="0"/>
              <a:t>estimates</a:t>
            </a:r>
            <a:r>
              <a:rPr lang="en-US" u="sng" baseline="0" dirty="0"/>
              <a:t> for the time spent on the project</a:t>
            </a:r>
            <a:endParaRPr lang="en-GB" u="sng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Early estimates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Time spent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56-480D-B650-23F6E12562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Final estimates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Time spent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56-480D-B650-23F6E12562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9685311"/>
        <c:axId val="1949314575"/>
      </c:barChart>
      <c:catAx>
        <c:axId val="15968531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49314575"/>
        <c:crosses val="autoZero"/>
        <c:auto val="1"/>
        <c:lblAlgn val="ctr"/>
        <c:lblOffset val="100"/>
        <c:noMultiLvlLbl val="0"/>
      </c:catAx>
      <c:valAx>
        <c:axId val="1949314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hours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685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60FF6-4F02-41AF-9D79-9820270FCBD6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7CFDA-6ECB-4984-BC1D-18C52F4245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25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609C5-75BB-4414-9338-7A1C0CAD17B5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BF0A6-9DE7-4D4F-86C7-D6F614E294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590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BF0A6-9DE7-4D4F-86C7-D6F614E2948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267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2">
                  <a:lumMod val="40000"/>
                  <a:lumOff val="6000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6012180" y="359898"/>
            <a:ext cx="57734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pic>
        <p:nvPicPr>
          <p:cNvPr id="2" name="Picture 1" descr="Close up of a light bulb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5864352" cy="6851904"/>
          </a:xfrm>
          <a:prstGeom prst="rect">
            <a:avLst/>
          </a:prstGeom>
        </p:spPr>
      </p:pic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6012180" y="1850064"/>
            <a:ext cx="57734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42649-53B3-4178-914D-CBF593F6A1C0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9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62880-2EB4-4B29-A5B1-2120653D9998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7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83CBD-D5A0-4F50-BD9D-8C292F176A55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4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FB19-BC1A-49C7-A448-0E6E577B4578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1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22400" y="-54"/>
            <a:ext cx="1076545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5940" y="2600325"/>
            <a:ext cx="10166316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pic>
        <p:nvPicPr>
          <p:cNvPr id="14" name="Picture 13" descr="Close up of light filament of a half bulb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45079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5940" y="1066800"/>
            <a:ext cx="10166316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C72DE-596C-4277-848F-57D9F593E984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70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B255E-395B-4F31-A391-D8E89B1CA477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6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C48C-E32A-463B-9A96-02B5FD8DB609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50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B543-048F-4456-A4F1-637B5B9E7178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B37D3-A2A9-4A45-A9DD-CB0EBC220D3A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4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108712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108712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4531F-7CCE-4B9C-B8B2-3B7FA5637B85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23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marL="0" indent="0" algn="l" eaLnBrk="1" latinLnBrk="0" hangingPunct="1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71FD-BA0B-4575-AD0D-C4964AE1E6A6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2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gradFill flip="none" rotWithShape="1">
          <a:gsLst>
            <a:gs pos="100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 descr="Close up of a light bulb"/>
          <p:cNvGrpSpPr/>
          <p:nvPr userDrawn="1"/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0"/>
              <a:ext cx="12188952" cy="68580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445079" cy="6858000"/>
            </a:xfrm>
            <a:prstGeom prst="rect">
              <a:avLst/>
            </a:prstGeom>
          </p:spPr>
        </p:pic>
      </p:grp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  <a:extLst/>
          </a:lstStyle>
          <a:p>
            <a:fld id="{2CF42470-6B89-47A5-893F-242A3845FA5A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1"/>
                </a:solidFill>
                <a:effectLst/>
              </a:defRPr>
            </a:lvl1pPr>
            <a:extLst/>
          </a:lstStyle>
          <a:p>
            <a:r>
              <a:rPr lang="en-US" dirty="0"/>
              <a:t>Add a footer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  <a:effectLst/>
              </a:defRPr>
            </a:lvl1pPr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98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latinLnBrk="0" hangingPunct="1">
        <a:spcBef>
          <a:spcPct val="0"/>
        </a:spcBef>
        <a:buNone/>
        <a:defRPr kumimoji="0" sz="4300" b="0" kern="1200">
          <a:solidFill>
            <a:schemeClr val="accent1"/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el.archives-ouvertes.fr/file/index/docid/744371/filename/theseFranckv3.pdf" TargetMode="External"/><Relationship Id="rId2" Type="http://schemas.openxmlformats.org/officeDocument/2006/relationships/hyperlink" Target="https://sapienlabs.org/the-inverse-problem-in-ee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fs.enea.it/project/neptunius/docs/fluent/html/th/node111.htm" TargetMode="External"/><Relationship Id="rId4" Type="http://schemas.openxmlformats.org/officeDocument/2006/relationships/hyperlink" Target="https://journals.plos.org/plosone/article/figure?id=10.1371/journal.pone.0180684.g00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package" Target="../embeddings/Microsoft_Word_Document.docx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png"/><Relationship Id="rId5" Type="http://schemas.openxmlformats.org/officeDocument/2006/relationships/image" Target="../media/image9.emf"/><Relationship Id="rId4" Type="http://schemas.openxmlformats.org/officeDocument/2006/relationships/package" Target="../embeddings/Microsoft_Word_Document1.docx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package" Target="../embeddings/Microsoft_Word_Document6.docx"/><Relationship Id="rId3" Type="http://schemas.openxmlformats.org/officeDocument/2006/relationships/package" Target="../embeddings/Microsoft_Word_Document2.docx"/><Relationship Id="rId7" Type="http://schemas.openxmlformats.org/officeDocument/2006/relationships/package" Target="../embeddings/Microsoft_Word_Document3.docx"/><Relationship Id="rId12" Type="http://schemas.openxmlformats.org/officeDocument/2006/relationships/image" Target="../media/image1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png"/><Relationship Id="rId11" Type="http://schemas.openxmlformats.org/officeDocument/2006/relationships/package" Target="../embeddings/Microsoft_Word_Document5.docx"/><Relationship Id="rId5" Type="http://schemas.openxmlformats.org/officeDocument/2006/relationships/image" Target="../media/image18.png"/><Relationship Id="rId10" Type="http://schemas.openxmlformats.org/officeDocument/2006/relationships/image" Target="../media/image15.emf"/><Relationship Id="rId4" Type="http://schemas.openxmlformats.org/officeDocument/2006/relationships/image" Target="../media/image13.emf"/><Relationship Id="rId9" Type="http://schemas.openxmlformats.org/officeDocument/2006/relationships/package" Target="../embeddings/Microsoft_Word_Document4.docx"/><Relationship Id="rId1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24.png"/><Relationship Id="rId7" Type="http://schemas.openxmlformats.org/officeDocument/2006/relationships/package" Target="../embeddings/Microsoft_Word_Document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Word_Document7.docx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2">
              <a:lumMod val="60000"/>
              <a:lumOff val="40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12180" y="359898"/>
            <a:ext cx="5773420" cy="2232906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INVERSE PROBLEM FOR LIGHT SPREADING APPLIED TO MEDICAL TOMOGRAPHY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90598" y="2876502"/>
            <a:ext cx="5773420" cy="22564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Desmond Roussel Ngueguin</a:t>
            </a:r>
          </a:p>
          <a:p>
            <a:endParaRPr lang="en-US" dirty="0"/>
          </a:p>
          <a:p>
            <a:r>
              <a:rPr lang="en-US" sz="1700" dirty="0"/>
              <a:t>Under the supervision of: </a:t>
            </a:r>
          </a:p>
          <a:p>
            <a:pPr marL="484632" indent="-457200">
              <a:buFont typeface="Arial" panose="020B0604020202020204" pitchFamily="34" charset="0"/>
              <a:buChar char="•"/>
            </a:pPr>
            <a:r>
              <a:rPr lang="en-US" sz="1900" dirty="0"/>
              <a:t>Emmanuel Franck </a:t>
            </a:r>
          </a:p>
          <a:p>
            <a:pPr marL="484632" indent="-457200">
              <a:buFont typeface="Arial" panose="020B0604020202020204" pitchFamily="34" charset="0"/>
              <a:buChar char="•"/>
            </a:pPr>
            <a:r>
              <a:rPr lang="en-US" sz="1900" dirty="0"/>
              <a:t>Laurent Navoret</a:t>
            </a:r>
          </a:p>
          <a:p>
            <a:pPr marL="484632" indent="-457200">
              <a:buFont typeface="Arial" panose="020B0604020202020204" pitchFamily="34" charset="0"/>
              <a:buChar char="•"/>
            </a:pPr>
            <a:r>
              <a:rPr lang="en-US" sz="1900" dirty="0"/>
              <a:t>Vincent Vigon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217C0-D021-4167-B538-A7A54D4CC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DD9DF0D-D3BB-4BE5-B732-A03F95986BB8}"/>
              </a:ext>
            </a:extLst>
          </p:cNvPr>
          <p:cNvSpPr txBox="1">
            <a:spLocks/>
          </p:cNvSpPr>
          <p:nvPr/>
        </p:nvSpPr>
        <p:spPr>
          <a:xfrm>
            <a:off x="6155821" y="5477854"/>
            <a:ext cx="5773420" cy="1020248"/>
          </a:xfrm>
          <a:prstGeom prst="rect">
            <a:avLst/>
          </a:prstGeom>
        </p:spPr>
        <p:txBody>
          <a:bodyPr tIns="0">
            <a:normAutofit fontScale="55000" lnSpcReduction="20000"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/>
              <a:t>For the teaching unit: “</a:t>
            </a:r>
            <a:r>
              <a:rPr lang="en-US" dirty="0" err="1"/>
              <a:t>Projet</a:t>
            </a:r>
            <a:r>
              <a:rPr lang="en-US" dirty="0"/>
              <a:t>”</a:t>
            </a:r>
          </a:p>
          <a:p>
            <a:r>
              <a:rPr lang="en-US" dirty="0"/>
              <a:t>Overseen by Christophe </a:t>
            </a:r>
            <a:r>
              <a:rPr lang="en-US" dirty="0" err="1"/>
              <a:t>Prud'homme</a:t>
            </a:r>
            <a:endParaRPr lang="en-US" dirty="0"/>
          </a:p>
          <a:p>
            <a:endParaRPr lang="en-US" dirty="0">
              <a:solidFill>
                <a:srgbClr val="A5300F"/>
              </a:solidFill>
            </a:endParaRPr>
          </a:p>
          <a:p>
            <a:r>
              <a:rPr lang="en-US" dirty="0">
                <a:solidFill>
                  <a:srgbClr val="A5300F"/>
                </a:solidFill>
              </a:rPr>
              <a:t>May 27, 2020</a:t>
            </a:r>
          </a:p>
        </p:txBody>
      </p:sp>
    </p:spTree>
    <p:extLst>
      <p:ext uri="{BB962C8B-B14F-4D97-AF65-F5344CB8AC3E}">
        <p14:creationId xmlns:p14="http://schemas.microsoft.com/office/powerpoint/2010/main" val="279058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BEE80-D3AA-456F-B7AD-2C3D9C24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713A53C3-D5B0-4722-B80A-0DED8FA524EE}"/>
              </a:ext>
            </a:extLst>
          </p:cNvPr>
          <p:cNvSpPr txBox="1">
            <a:spLocks/>
          </p:cNvSpPr>
          <p:nvPr/>
        </p:nvSpPr>
        <p:spPr>
          <a:xfrm>
            <a:off x="1914144" y="1181100"/>
            <a:ext cx="5375419" cy="4932325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en-US" sz="2800" dirty="0">
                <a:solidFill>
                  <a:srgbClr val="A5300F"/>
                </a:solidFill>
              </a:rPr>
              <a:t>Test case 3: Olson-Auer-Hall</a:t>
            </a:r>
          </a:p>
          <a:p>
            <a:pPr marL="82296" indent="0">
              <a:buNone/>
            </a:pPr>
            <a:endParaRPr lang="en-US" sz="2000" dirty="0"/>
          </a:p>
          <a:p>
            <a:pPr marL="82296" indent="0">
              <a:buNone/>
            </a:pPr>
            <a:endParaRPr lang="en-US" sz="2000" dirty="0"/>
          </a:p>
          <a:p>
            <a:pPr marL="82296" indent="0">
              <a:buNone/>
            </a:pPr>
            <a:r>
              <a:rPr lang="en-US" sz="2000" dirty="0"/>
              <a:t> </a:t>
            </a:r>
            <a:endParaRPr lang="en-US" sz="2000" dirty="0">
              <a:solidFill>
                <a:srgbClr val="A5300F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B6522B-83CC-4656-A5D9-B6D88F55C67F}"/>
              </a:ext>
            </a:extLst>
          </p:cNvPr>
          <p:cNvGrpSpPr/>
          <p:nvPr/>
        </p:nvGrpSpPr>
        <p:grpSpPr>
          <a:xfrm>
            <a:off x="1506583" y="1716681"/>
            <a:ext cx="6540137" cy="2291065"/>
            <a:chOff x="598319" y="3893205"/>
            <a:chExt cx="9634348" cy="229106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8B7B2AD-10E7-415B-880B-95A285FC6C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/>
          </p:blipFill>
          <p:spPr bwMode="auto">
            <a:xfrm>
              <a:off x="3333020" y="3893205"/>
              <a:ext cx="3440379" cy="19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5A6A14-3B22-41E1-BD4D-EB42BA80108F}"/>
                </a:ext>
              </a:extLst>
            </p:cNvPr>
            <p:cNvSpPr txBox="1"/>
            <p:nvPr/>
          </p:nvSpPr>
          <p:spPr>
            <a:xfrm>
              <a:off x="598319" y="5907271"/>
              <a:ext cx="9634348" cy="276999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1200" dirty="0"/>
                <a:t>Figure 7: Expected results for t=1/c, 3/c, 10/c, 30/c, and 100/c  (Franck, 2012, p.171)</a:t>
              </a:r>
              <a:endParaRPr lang="en-GB" sz="1200" dirty="0"/>
            </a:p>
          </p:txBody>
        </p:sp>
      </p:grpSp>
      <p:sp>
        <p:nvSpPr>
          <p:cNvPr id="4" name="AutoShape 2" descr="figure">
            <a:extLst>
              <a:ext uri="{FF2B5EF4-FFF2-40B4-BE49-F238E27FC236}">
                <a16:creationId xmlns:a16="http://schemas.microsoft.com/office/drawing/2014/main" id="{D1807A24-0FA3-442C-85FD-D20B1024B4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03DB44-5DB5-4458-9F6A-9C9F5C47913A}"/>
              </a:ext>
            </a:extLst>
          </p:cNvPr>
          <p:cNvGrpSpPr/>
          <p:nvPr/>
        </p:nvGrpSpPr>
        <p:grpSpPr>
          <a:xfrm>
            <a:off x="1591644" y="4069792"/>
            <a:ext cx="6540137" cy="2350915"/>
            <a:chOff x="388938" y="3939623"/>
            <a:chExt cx="10192817" cy="2350915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A85ACB2F-AFE8-4FC0-A7B5-E7A60F800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3100854" y="3939623"/>
              <a:ext cx="3904715" cy="196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7396F6-DD41-4B5E-97AE-174BBE5E85F0}"/>
                </a:ext>
              </a:extLst>
            </p:cNvPr>
            <p:cNvSpPr txBox="1"/>
            <p:nvPr/>
          </p:nvSpPr>
          <p:spPr>
            <a:xfrm>
              <a:off x="388938" y="6013539"/>
              <a:ext cx="10192817" cy="276999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1200" dirty="0"/>
                <a:t>Figure 8: Obtained results for t=0.1/c, 1/c, and 3/c</a:t>
              </a:r>
              <a:endParaRPr lang="en-GB" sz="12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4721B0-74C5-490A-8AC8-795D4D2E2ED3}"/>
                  </a:ext>
                </a:extLst>
              </p:cNvPr>
              <p:cNvSpPr/>
              <p:nvPr/>
            </p:nvSpPr>
            <p:spPr>
              <a:xfrm>
                <a:off x="8454281" y="2692691"/>
                <a:ext cx="3396889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2296" indent="0">
                  <a:buNone/>
                </a:pPr>
                <a:r>
                  <a:rPr lang="en-US" dirty="0"/>
                  <a:t>The domain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0,3</m:t>
                        </m:r>
                      </m:e>
                    </m:d>
                  </m:oMath>
                </a14:m>
                <a:r>
                  <a:rPr lang="en-US" dirty="0"/>
                  <a:t> is heated by a blackbody to the left (with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=0.056234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𝑘𝑒𝑉</m:t>
                    </m:r>
                  </m:oMath>
                </a14:m>
                <a:r>
                  <a:rPr lang="en-US" dirty="0"/>
                  <a:t>). As the body gets hotter, its absorption opacity increases, causing thermal equilibrium between the radiation and the matter (Franck, 2012, p.171)</a:t>
                </a:r>
                <a:r>
                  <a:rPr lang="en-US" sz="1200" dirty="0"/>
                  <a:t> 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4721B0-74C5-490A-8AC8-795D4D2E2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281" y="2692691"/>
                <a:ext cx="3396889" cy="2585323"/>
              </a:xfrm>
              <a:prstGeom prst="rect">
                <a:avLst/>
              </a:prstGeom>
              <a:blipFill>
                <a:blip r:embed="rId4"/>
                <a:stretch>
                  <a:fillRect t="-1415" b="-28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03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BEE80-D3AA-456F-B7AD-2C3D9C24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3">
                <a:extLst>
                  <a:ext uri="{FF2B5EF4-FFF2-40B4-BE49-F238E27FC236}">
                    <a16:creationId xmlns:a16="http://schemas.microsoft.com/office/drawing/2014/main" id="{713A53C3-D5B0-4722-B80A-0DED8FA524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4144" y="1181100"/>
                <a:ext cx="5375419" cy="4932325"/>
              </a:xfrm>
              <a:prstGeom prst="rect">
                <a:avLst/>
              </a:prstGeom>
            </p:spPr>
            <p:txBody>
              <a:bodyPr>
                <a:normAutofit fontScale="85000" lnSpcReduction="10000"/>
              </a:bodyPr>
              <a:lstStyle>
                <a:lvl1pPr marL="365760" indent="-283464" algn="l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kumimoji="0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37744" algn="l" rtl="0" eaLnBrk="1" latinLnBrk="0" hangingPunct="1">
                  <a:lnSpc>
                    <a:spcPct val="100000"/>
                  </a:lnSpc>
                  <a:spcBef>
                    <a:spcPts val="550"/>
                  </a:spcBef>
                  <a:buClr>
                    <a:schemeClr val="accent1"/>
                  </a:buClr>
                  <a:buFont typeface="Verdana"/>
                  <a:buChar char="◦"/>
                  <a:defRPr kumimoji="0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86968" indent="-22860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173736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3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98448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4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0876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5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71907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2024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3055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 marL="82296" indent="0">
                  <a:buNone/>
                </a:pPr>
                <a:r>
                  <a:rPr lang="en-US" sz="2800" dirty="0">
                    <a:solidFill>
                      <a:srgbClr val="A5300F"/>
                    </a:solidFill>
                  </a:rPr>
                  <a:t>Influence of the density</a:t>
                </a:r>
              </a:p>
              <a:p>
                <a:pPr marL="82296" indent="0">
                  <a:buNone/>
                </a:pPr>
                <a:endParaRPr lang="en-US" sz="2000" dirty="0"/>
              </a:p>
              <a:p>
                <a:pPr marL="82296" indent="0">
                  <a:buNone/>
                </a:pPr>
                <a:endParaRPr lang="en-US" sz="2000" dirty="0"/>
              </a:p>
              <a:p>
                <a:pPr marL="82296" indent="0">
                  <a:buNone/>
                </a:pPr>
                <a:r>
                  <a:rPr lang="en-US" dirty="0"/>
                  <a:t>It seems that as the density increases:</a:t>
                </a:r>
                <a:endParaRPr lang="en-GB" dirty="0"/>
              </a:p>
              <a:p>
                <a:pPr lvl="0"/>
                <a:r>
                  <a:rPr lang="en-US" dirty="0"/>
                  <a:t>The radiative energy </a:t>
                </a:r>
                <a14:m>
                  <m:oMath xmlns:m="http://schemas.openxmlformats.org/officeDocument/2006/math">
                    <m:r>
                      <a:rPr lang="en-US" i="1"/>
                      <m:t>𝐸</m:t>
                    </m:r>
                  </m:oMath>
                </a14:m>
                <a:r>
                  <a:rPr lang="en-US" dirty="0"/>
                  <a:t> increases</a:t>
                </a:r>
                <a:endParaRPr lang="en-GB" dirty="0"/>
              </a:p>
              <a:p>
                <a:pPr lvl="0"/>
                <a:r>
                  <a:rPr lang="en-US" dirty="0"/>
                  <a:t>It doesn’t change the flux </a:t>
                </a:r>
                <a14:m>
                  <m:oMath xmlns:m="http://schemas.openxmlformats.org/officeDocument/2006/math">
                    <m:r>
                      <a:rPr lang="en-US" i="1"/>
                      <m:t>𝐹</m:t>
                    </m:r>
                  </m:oMath>
                </a14:m>
                <a:endParaRPr lang="en-GB" dirty="0"/>
              </a:p>
              <a:p>
                <a:pPr lvl="0"/>
                <a:r>
                  <a:rPr lang="en-US" dirty="0"/>
                  <a:t>The temperature varies less. The equilibrium temperature seems to be higher.</a:t>
                </a:r>
                <a:endParaRPr lang="en-GB" dirty="0"/>
              </a:p>
              <a:p>
                <a:pPr marL="82296" indent="0">
                  <a:buNone/>
                </a:pPr>
                <a:r>
                  <a:rPr lang="en-US" sz="2000" dirty="0"/>
                  <a:t> </a:t>
                </a:r>
                <a:endParaRPr lang="en-US" sz="2000" dirty="0">
                  <a:solidFill>
                    <a:srgbClr val="A5300F"/>
                  </a:solidFill>
                </a:endParaRPr>
              </a:p>
            </p:txBody>
          </p:sp>
        </mc:Choice>
        <mc:Fallback>
          <p:sp>
            <p:nvSpPr>
              <p:cNvPr id="5" name="Content Placeholder 13">
                <a:extLst>
                  <a:ext uri="{FF2B5EF4-FFF2-40B4-BE49-F238E27FC236}">
                    <a16:creationId xmlns:a16="http://schemas.microsoft.com/office/drawing/2014/main" id="{713A53C3-D5B0-4722-B80A-0DED8FA52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144" y="1181100"/>
                <a:ext cx="5375419" cy="4932325"/>
              </a:xfrm>
              <a:prstGeom prst="rect">
                <a:avLst/>
              </a:prstGeom>
              <a:blipFill>
                <a:blip r:embed="rId2"/>
                <a:stretch>
                  <a:fillRect l="-567" t="-1731" r="-11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figure">
            <a:extLst>
              <a:ext uri="{FF2B5EF4-FFF2-40B4-BE49-F238E27FC236}">
                <a16:creationId xmlns:a16="http://schemas.microsoft.com/office/drawing/2014/main" id="{D1807A24-0FA3-442C-85FD-D20B1024B4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03DB44-5DB5-4458-9F6A-9C9F5C47913A}"/>
              </a:ext>
            </a:extLst>
          </p:cNvPr>
          <p:cNvGrpSpPr/>
          <p:nvPr/>
        </p:nvGrpSpPr>
        <p:grpSpPr>
          <a:xfrm>
            <a:off x="7516674" y="1101984"/>
            <a:ext cx="3968190" cy="5295929"/>
            <a:chOff x="1960996" y="3939623"/>
            <a:chExt cx="6184432" cy="4665943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A85ACB2F-AFE8-4FC0-A7B5-E7A60F800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1960996" y="3939623"/>
              <a:ext cx="6184432" cy="4157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7396F6-DD41-4B5E-97AE-174BBE5E85F0}"/>
                    </a:ext>
                  </a:extLst>
                </p:cNvPr>
                <p:cNvSpPr txBox="1"/>
                <p:nvPr/>
              </p:nvSpPr>
              <p:spPr>
                <a:xfrm>
                  <a:off x="2310704" y="8198819"/>
                  <a:ext cx="5698108" cy="406747"/>
                </a:xfrm>
                <a:prstGeom prst="rect">
                  <a:avLst/>
                </a:prstGeom>
                <a:noFill/>
                <a:ln>
                  <a:solidFill>
                    <a:schemeClr val="bg2"/>
                  </a:solidFill>
                </a:ln>
              </p:spPr>
              <p:txBody>
                <a:bodyPr wrap="square" rtlCol="0" anchor="ctr" anchorCtr="1">
                  <a:spAutoFit/>
                </a:bodyPr>
                <a:lstStyle/>
                <a:p>
                  <a:r>
                    <a:rPr lang="en-US" sz="1200" dirty="0"/>
                    <a:t>Figure 9: : Influence of the density on </a:t>
                  </a:r>
                  <a14:m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r>
                    <a:rPr lang="en-US" sz="1200" dirty="0"/>
                    <a:t>, and </a:t>
                  </a:r>
                  <a14:m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en-US" sz="1200" dirty="0"/>
                    <a:t>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=2.5 </m:t>
                      </m:r>
                    </m:oMath>
                  </a14:m>
                  <a:r>
                    <a:rPr lang="en-US" sz="1200" dirty="0"/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GB" sz="12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7396F6-DD41-4B5E-97AE-174BBE5E85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0704" y="8198819"/>
                  <a:ext cx="5698108" cy="406747"/>
                </a:xfrm>
                <a:prstGeom prst="rect">
                  <a:avLst/>
                </a:prstGeom>
                <a:blipFill>
                  <a:blip r:embed="rId4"/>
                  <a:stretch>
                    <a:fillRect r="-332" b="-7692"/>
                  </a:stretch>
                </a:blipFill>
                <a:ln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019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BEE80-D3AA-456F-B7AD-2C3D9C24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3">
                <a:extLst>
                  <a:ext uri="{FF2B5EF4-FFF2-40B4-BE49-F238E27FC236}">
                    <a16:creationId xmlns:a16="http://schemas.microsoft.com/office/drawing/2014/main" id="{713A53C3-D5B0-4722-B80A-0DED8FA524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4144" y="1181100"/>
                <a:ext cx="5375419" cy="4932325"/>
              </a:xfrm>
              <a:prstGeom prst="rect">
                <a:avLst/>
              </a:prstGeom>
            </p:spPr>
            <p:txBody>
              <a:bodyPr>
                <a:normAutofit fontScale="77500" lnSpcReduction="20000"/>
              </a:bodyPr>
              <a:lstStyle>
                <a:lvl1pPr marL="365760" indent="-283464" algn="l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kumimoji="0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37744" algn="l" rtl="0" eaLnBrk="1" latinLnBrk="0" hangingPunct="1">
                  <a:lnSpc>
                    <a:spcPct val="100000"/>
                  </a:lnSpc>
                  <a:spcBef>
                    <a:spcPts val="550"/>
                  </a:spcBef>
                  <a:buClr>
                    <a:schemeClr val="accent1"/>
                  </a:buClr>
                  <a:buFont typeface="Verdana"/>
                  <a:buChar char="◦"/>
                  <a:defRPr kumimoji="0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86968" indent="-22860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173736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3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98448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4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0876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5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71907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2024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3055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 marL="82296" indent="0">
                  <a:buNone/>
                </a:pPr>
                <a:r>
                  <a:rPr lang="en-US" sz="2800" dirty="0">
                    <a:solidFill>
                      <a:srgbClr val="A5300F"/>
                    </a:solidFill>
                  </a:rPr>
                  <a:t>Influence of the absorption opacity</a:t>
                </a:r>
              </a:p>
              <a:p>
                <a:pPr marL="82296" indent="0">
                  <a:buNone/>
                </a:pPr>
                <a:endParaRPr lang="en-US" sz="2000" dirty="0"/>
              </a:p>
              <a:p>
                <a:pPr marL="82296" indent="0">
                  <a:buNone/>
                </a:pPr>
                <a:endParaRPr lang="en-US" sz="2000" dirty="0"/>
              </a:p>
              <a:p>
                <a:pPr marL="82296" indent="0">
                  <a:buNone/>
                </a:pPr>
                <a:r>
                  <a:rPr lang="en-US" dirty="0"/>
                  <a:t>It seems that as the opacity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/>
                        </m:ctrlPr>
                      </m:sSubPr>
                      <m:e>
                        <m:r>
                          <a:rPr lang="en-US" i="1"/>
                          <m:t>𝜎</m:t>
                        </m:r>
                      </m:e>
                      <m:sub>
                        <m:r>
                          <a:rPr lang="en-US" i="1"/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increases:</a:t>
                </a:r>
                <a:endParaRPr lang="en-GB" dirty="0"/>
              </a:p>
              <a:p>
                <a:pPr lvl="0"/>
                <a:r>
                  <a:rPr lang="en-US" dirty="0"/>
                  <a:t>The diffusion phenomenon is faster, but the energy </a:t>
                </a:r>
                <a14:m>
                  <m:oMath xmlns:m="http://schemas.openxmlformats.org/officeDocument/2006/math">
                    <m:r>
                      <a:rPr lang="en-US" i="1"/>
                      <m:t>𝐸</m:t>
                    </m:r>
                  </m:oMath>
                </a14:m>
                <a:r>
                  <a:rPr lang="en-US" dirty="0"/>
                  <a:t> keeps the same pic value</a:t>
                </a:r>
                <a:endParaRPr lang="en-GB" dirty="0"/>
              </a:p>
              <a:p>
                <a:pPr lvl="0"/>
                <a:r>
                  <a:rPr lang="en-US" dirty="0"/>
                  <a:t>The flux </a:t>
                </a:r>
                <a14:m>
                  <m:oMath xmlns:m="http://schemas.openxmlformats.org/officeDocument/2006/math">
                    <m:r>
                      <a:rPr lang="en-US" i="1"/>
                      <m:t>𝐹</m:t>
                    </m:r>
                  </m:oMath>
                </a14:m>
                <a:r>
                  <a:rPr lang="en-US" dirty="0"/>
                  <a:t> is attenuated during transport</a:t>
                </a:r>
                <a:endParaRPr lang="en-GB" dirty="0"/>
              </a:p>
              <a:p>
                <a:pPr lvl="0"/>
                <a:r>
                  <a:rPr lang="en-US" dirty="0"/>
                  <a:t>The temperature change is more important, and the thermal equilibrium is faster</a:t>
                </a:r>
                <a:endParaRPr lang="en-GB" dirty="0"/>
              </a:p>
              <a:p>
                <a:pPr marL="82296" indent="0">
                  <a:buNone/>
                </a:pPr>
                <a:r>
                  <a:rPr lang="en-US" sz="2000" dirty="0"/>
                  <a:t> </a:t>
                </a:r>
                <a:endParaRPr lang="en-US" sz="2000" dirty="0">
                  <a:solidFill>
                    <a:srgbClr val="A5300F"/>
                  </a:solidFill>
                </a:endParaRPr>
              </a:p>
            </p:txBody>
          </p:sp>
        </mc:Choice>
        <mc:Fallback>
          <p:sp>
            <p:nvSpPr>
              <p:cNvPr id="5" name="Content Placeholder 13">
                <a:extLst>
                  <a:ext uri="{FF2B5EF4-FFF2-40B4-BE49-F238E27FC236}">
                    <a16:creationId xmlns:a16="http://schemas.microsoft.com/office/drawing/2014/main" id="{713A53C3-D5B0-4722-B80A-0DED8FA52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144" y="1181100"/>
                <a:ext cx="5375419" cy="4932325"/>
              </a:xfrm>
              <a:prstGeom prst="rect">
                <a:avLst/>
              </a:prstGeom>
              <a:blipFill>
                <a:blip r:embed="rId2"/>
                <a:stretch>
                  <a:fillRect l="-227" t="-22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figure">
            <a:extLst>
              <a:ext uri="{FF2B5EF4-FFF2-40B4-BE49-F238E27FC236}">
                <a16:creationId xmlns:a16="http://schemas.microsoft.com/office/drawing/2014/main" id="{D1807A24-0FA3-442C-85FD-D20B1024B4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03DB44-5DB5-4458-9F6A-9C9F5C47913A}"/>
              </a:ext>
            </a:extLst>
          </p:cNvPr>
          <p:cNvGrpSpPr/>
          <p:nvPr/>
        </p:nvGrpSpPr>
        <p:grpSpPr>
          <a:xfrm>
            <a:off x="7624386" y="1101984"/>
            <a:ext cx="3772820" cy="5203595"/>
            <a:chOff x="2128865" y="3939623"/>
            <a:chExt cx="5879947" cy="4584593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A85ACB2F-AFE8-4FC0-A7B5-E7A60F800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2128865" y="3939623"/>
              <a:ext cx="5848692" cy="4157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7396F6-DD41-4B5E-97AE-174BBE5E85F0}"/>
                    </a:ext>
                  </a:extLst>
                </p:cNvPr>
                <p:cNvSpPr txBox="1"/>
                <p:nvPr/>
              </p:nvSpPr>
              <p:spPr>
                <a:xfrm>
                  <a:off x="2310705" y="8280168"/>
                  <a:ext cx="5698107" cy="244048"/>
                </a:xfrm>
                <a:prstGeom prst="rect">
                  <a:avLst/>
                </a:prstGeom>
                <a:noFill/>
                <a:ln>
                  <a:solidFill>
                    <a:schemeClr val="bg2"/>
                  </a:solidFill>
                </a:ln>
              </p:spPr>
              <p:txBody>
                <a:bodyPr wrap="square" rtlCol="0" anchor="ctr" anchorCtr="1">
                  <a:spAutoFit/>
                </a:bodyPr>
                <a:lstStyle/>
                <a:p>
                  <a:r>
                    <a:rPr lang="en-US" sz="1200" dirty="0"/>
                    <a:t>Figure 10: Influence of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a14:m>
                  <a:r>
                    <a:rPr lang="en-US" sz="1200" dirty="0"/>
                    <a:t> for </a:t>
                  </a:r>
                  <a14:m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US" sz="1200" dirty="0"/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GB" sz="12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7396F6-DD41-4B5E-97AE-174BBE5E85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0705" y="8280168"/>
                  <a:ext cx="5698107" cy="244048"/>
                </a:xfrm>
                <a:prstGeom prst="rect">
                  <a:avLst/>
                </a:prstGeom>
                <a:blipFill>
                  <a:blip r:embed="rId4"/>
                  <a:stretch>
                    <a:fillRect b="-14894"/>
                  </a:stretch>
                </a:blipFill>
                <a:ln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836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BEE80-D3AA-456F-B7AD-2C3D9C24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3">
                <a:extLst>
                  <a:ext uri="{FF2B5EF4-FFF2-40B4-BE49-F238E27FC236}">
                    <a16:creationId xmlns:a16="http://schemas.microsoft.com/office/drawing/2014/main" id="{713A53C3-D5B0-4722-B80A-0DED8FA524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4144" y="1181100"/>
                <a:ext cx="5375419" cy="4932325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365760" indent="-283464" algn="l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kumimoji="0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37744" algn="l" rtl="0" eaLnBrk="1" latinLnBrk="0" hangingPunct="1">
                  <a:lnSpc>
                    <a:spcPct val="100000"/>
                  </a:lnSpc>
                  <a:spcBef>
                    <a:spcPts val="550"/>
                  </a:spcBef>
                  <a:buClr>
                    <a:schemeClr val="accent1"/>
                  </a:buClr>
                  <a:buFont typeface="Verdana"/>
                  <a:buChar char="◦"/>
                  <a:defRPr kumimoji="0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86968" indent="-22860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173736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3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98448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4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0876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5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71907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2024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3055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 marL="82296" indent="0">
                  <a:buNone/>
                </a:pPr>
                <a:r>
                  <a:rPr lang="en-US" sz="2400" dirty="0">
                    <a:solidFill>
                      <a:srgbClr val="A5300F"/>
                    </a:solidFill>
                  </a:rPr>
                  <a:t>Influence of the scattering opacity</a:t>
                </a:r>
              </a:p>
              <a:p>
                <a:pPr marL="82296" indent="0">
                  <a:buNone/>
                </a:pPr>
                <a:endParaRPr lang="en-US" sz="2000" dirty="0"/>
              </a:p>
              <a:p>
                <a:pPr marL="82296" indent="0">
                  <a:buNone/>
                </a:pPr>
                <a:r>
                  <a:rPr lang="en-US" sz="2400" dirty="0"/>
                  <a:t>It seems obvious that an increase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/>
                        </m:ctrlPr>
                      </m:sSubPr>
                      <m:e>
                        <m:r>
                          <a:rPr lang="en-US" sz="2400" i="1"/>
                          <m:t>𝜎</m:t>
                        </m:r>
                      </m:e>
                      <m:sub>
                        <m:r>
                          <a:rPr lang="en-US" sz="2400" i="1"/>
                          <m:t>𝑐</m:t>
                        </m:r>
                      </m:sub>
                    </m:sSub>
                  </m:oMath>
                </a14:m>
                <a:r>
                  <a:rPr lang="en-US" sz="2400" dirty="0"/>
                  <a:t>:</a:t>
                </a:r>
              </a:p>
              <a:p>
                <a:r>
                  <a:rPr lang="en-US" sz="2400" dirty="0"/>
                  <a:t>Decreases the values of both the energy and the flux. </a:t>
                </a:r>
              </a:p>
              <a:p>
                <a:r>
                  <a:rPr lang="en-US" sz="2400" dirty="0"/>
                  <a:t>However, to the naked eye, it is less obvious to notice any change in temperature.</a:t>
                </a:r>
                <a:r>
                  <a:rPr lang="en-US" sz="1600" dirty="0"/>
                  <a:t> </a:t>
                </a:r>
              </a:p>
              <a:p>
                <a:pPr marL="82296" indent="0">
                  <a:buNone/>
                </a:pPr>
                <a:endParaRPr lang="en-US" sz="2000" dirty="0"/>
              </a:p>
              <a:p>
                <a:pPr marL="82296" indent="0">
                  <a:buNone/>
                </a:pPr>
                <a:r>
                  <a:rPr lang="en-US" sz="2000" dirty="0"/>
                  <a:t>These are just conjectures. With the help of a neural network, we could confirm or invalidates these trends.</a:t>
                </a:r>
              </a:p>
            </p:txBody>
          </p:sp>
        </mc:Choice>
        <mc:Fallback>
          <p:sp>
            <p:nvSpPr>
              <p:cNvPr id="5" name="Content Placeholder 13">
                <a:extLst>
                  <a:ext uri="{FF2B5EF4-FFF2-40B4-BE49-F238E27FC236}">
                    <a16:creationId xmlns:a16="http://schemas.microsoft.com/office/drawing/2014/main" id="{713A53C3-D5B0-4722-B80A-0DED8FA52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144" y="1181100"/>
                <a:ext cx="5375419" cy="4932325"/>
              </a:xfrm>
              <a:prstGeom prst="rect">
                <a:avLst/>
              </a:prstGeom>
              <a:blipFill>
                <a:blip r:embed="rId2"/>
                <a:stretch>
                  <a:fillRect l="-113" t="-1731" r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figure">
            <a:extLst>
              <a:ext uri="{FF2B5EF4-FFF2-40B4-BE49-F238E27FC236}">
                <a16:creationId xmlns:a16="http://schemas.microsoft.com/office/drawing/2014/main" id="{D1807A24-0FA3-442C-85FD-D20B1024B4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03DB44-5DB5-4458-9F6A-9C9F5C47913A}"/>
              </a:ext>
            </a:extLst>
          </p:cNvPr>
          <p:cNvGrpSpPr/>
          <p:nvPr/>
        </p:nvGrpSpPr>
        <p:grpSpPr>
          <a:xfrm>
            <a:off x="7528845" y="1153337"/>
            <a:ext cx="3868361" cy="5152241"/>
            <a:chOff x="1979964" y="3984867"/>
            <a:chExt cx="6028848" cy="4539348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A85ACB2F-AFE8-4FC0-A7B5-E7A60F800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2128865" y="3984867"/>
              <a:ext cx="5848691" cy="406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7396F6-DD41-4B5E-97AE-174BBE5E85F0}"/>
                    </a:ext>
                  </a:extLst>
                </p:cNvPr>
                <p:cNvSpPr txBox="1"/>
                <p:nvPr/>
              </p:nvSpPr>
              <p:spPr>
                <a:xfrm>
                  <a:off x="1979964" y="8280167"/>
                  <a:ext cx="6028848" cy="244048"/>
                </a:xfrm>
                <a:prstGeom prst="rect">
                  <a:avLst/>
                </a:prstGeom>
                <a:noFill/>
                <a:ln>
                  <a:solidFill>
                    <a:schemeClr val="bg2"/>
                  </a:solidFill>
                </a:ln>
              </p:spPr>
              <p:txBody>
                <a:bodyPr wrap="square" rtlCol="0" anchor="ctr" anchorCtr="1">
                  <a:spAutoFit/>
                </a:bodyPr>
                <a:lstStyle/>
                <a:p>
                  <a:r>
                    <a:rPr lang="en-US" sz="1200" dirty="0"/>
                    <a:t>Figure 11: Influence of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200" dirty="0"/>
                    <a:t> for </a:t>
                  </a:r>
                  <a14:m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a14:m>
                  <a:r>
                    <a:rPr lang="en-US" sz="1200" dirty="0"/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.5</m:t>
                      </m:r>
                    </m:oMath>
                  </a14:m>
                  <a:endParaRPr lang="en-GB" sz="12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7396F6-DD41-4B5E-97AE-174BBE5E85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964" y="8280167"/>
                  <a:ext cx="6028848" cy="244048"/>
                </a:xfrm>
                <a:prstGeom prst="rect">
                  <a:avLst/>
                </a:prstGeom>
                <a:blipFill>
                  <a:blip r:embed="rId4"/>
                  <a:stretch>
                    <a:fillRect b="-14894"/>
                  </a:stretch>
                </a:blipFill>
                <a:ln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5331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A656AD-4039-4E85-B0F5-A098CF9AB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8778498-1371-4BFC-850C-7AEE02693E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9256375"/>
              </p:ext>
            </p:extLst>
          </p:nvPr>
        </p:nvGraphicFramePr>
        <p:xfrm>
          <a:off x="1914525" y="1447800"/>
          <a:ext cx="9996488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657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914144" y="1529715"/>
            <a:ext cx="8742462" cy="4663440"/>
          </a:xfrm>
        </p:spPr>
        <p:txBody>
          <a:bodyPr/>
          <a:lstStyle/>
          <a:p>
            <a:r>
              <a:rPr lang="en-US" dirty="0"/>
              <a:t>Notations and nomenclature (stellar atmosphere in astrophysics, nuclear fusion by inertial confinement,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r>
              <a:rPr lang="en-US" dirty="0"/>
              <a:t>Performance in the C++ implementation of the scheme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966ADF-262D-40BE-BEBB-1D1A4EA1E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3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914144" y="1529715"/>
                <a:ext cx="9648316" cy="4663440"/>
              </a:xfrm>
            </p:spPr>
            <p:txBody>
              <a:bodyPr/>
              <a:lstStyle/>
              <a:p>
                <a:r>
                  <a:rPr lang="en-US" sz="2400" dirty="0"/>
                  <a:t>Since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model only works well for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‖"/>
                            <m:endChr m:val="‖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𝑐𝐸</m:t>
                        </m:r>
                      </m:den>
                    </m:f>
                    <m:r>
                      <a:rPr lang="en-GB" sz="2400" i="1">
                        <a:latin typeface="Cambria Math" panose="02040503050406030204" pitchFamily="18" charset="0"/>
                      </a:rPr>
                      <m:t>≤0.57</m:t>
                    </m:r>
                  </m:oMath>
                </a14:m>
                <a:r>
                  <a:rPr lang="en-GB" sz="2400" i="0" dirty="0">
                    <a:latin typeface="+mj-lt"/>
                  </a:rPr>
                  <a:t> "(</a:t>
                </a:r>
                <a:r>
                  <a:rPr lang="en-GB" sz="2400" i="0" dirty="0" err="1">
                    <a:latin typeface="+mj-lt"/>
                  </a:rPr>
                  <a:t>Turpault</a:t>
                </a:r>
                <a:r>
                  <a:rPr lang="en-GB" sz="2400" i="0" dirty="0">
                    <a:latin typeface="+mj-lt"/>
                  </a:rPr>
                  <a:t>, 2003, p.22)"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/>
                      <m:t> </m:t>
                    </m:r>
                  </m:oMath>
                </a14:m>
                <a:r>
                  <a:rPr lang="en-US" sz="2400" dirty="0"/>
                  <a:t>use a more precise model for the radiative transfer equation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etc..).</a:t>
                </a:r>
              </a:p>
              <a:p>
                <a:r>
                  <a:rPr lang="en-US" sz="2400" dirty="0"/>
                  <a:t>Train a neural network that will then predict the optical properties of the medium. </a:t>
                </a:r>
              </a:p>
              <a:p>
                <a:pPr marL="82296" indent="0">
                  <a:buNone/>
                </a:pPr>
                <a:endParaRPr lang="en-US" dirty="0"/>
              </a:p>
              <a:p>
                <a:pPr marL="82296" indent="0">
                  <a:buNone/>
                </a:pPr>
                <a:endParaRPr lang="en-US" dirty="0"/>
              </a:p>
              <a:p>
                <a:pPr marL="82296" indent="0" algn="ctr">
                  <a:buNone/>
                </a:pPr>
                <a:r>
                  <a:rPr lang="en-US" b="1" dirty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chemeClr val="accent1"/>
                      </a:fgClr>
                      <a:bgClr>
                        <a:schemeClr val="accent1">
                          <a:lumMod val="20000"/>
                          <a:lumOff val="80000"/>
                        </a:schemeClr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</a:rPr>
                  <a:t>THANK YOU !</a:t>
                </a:r>
              </a:p>
            </p:txBody>
          </p:sp>
        </mc:Choice>
        <mc:Fallback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914144" y="1529715"/>
                <a:ext cx="9648316" cy="4663440"/>
              </a:xfrm>
              <a:blipFill>
                <a:blip r:embed="rId2"/>
                <a:stretch>
                  <a:fillRect r="-13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966ADF-262D-40BE-BEBB-1D1A4EA1E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8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BEE80-D3AA-456F-B7AD-2C3D9C24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713A53C3-D5B0-4722-B80A-0DED8FA524EE}"/>
              </a:ext>
            </a:extLst>
          </p:cNvPr>
          <p:cNvSpPr txBox="1">
            <a:spLocks/>
          </p:cNvSpPr>
          <p:nvPr/>
        </p:nvSpPr>
        <p:spPr>
          <a:xfrm>
            <a:off x="1914145" y="1259792"/>
            <a:ext cx="10277856" cy="4800600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Subramaniyam</a:t>
            </a:r>
            <a:r>
              <a:rPr lang="en-US" dirty="0"/>
              <a:t>, P. (2018). “</a:t>
            </a:r>
            <a:r>
              <a:rPr lang="en-US" i="1" dirty="0"/>
              <a:t>The Inverse Problem in EEG – Assumptions and Pitfalls</a:t>
            </a:r>
            <a:r>
              <a:rPr lang="en-US" dirty="0"/>
              <a:t>”. Retrieved from </a:t>
            </a:r>
            <a:r>
              <a:rPr lang="en-GB" dirty="0">
                <a:hlinkClick r:id="rId2"/>
              </a:rPr>
              <a:t>https://sapienlabs.org/the-inverse-problem-in-eeg/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Franck, E. </a:t>
            </a:r>
            <a:r>
              <a:rPr lang="fr-FR" dirty="0" err="1"/>
              <a:t>October</a:t>
            </a:r>
            <a:r>
              <a:rPr lang="fr-FR" dirty="0"/>
              <a:t> 23, 2012. “</a:t>
            </a:r>
            <a:r>
              <a:rPr lang="fr-FR" i="1" dirty="0"/>
              <a:t>Construction et analyse numérique de schéma </a:t>
            </a:r>
            <a:r>
              <a:rPr lang="fr-FR" i="1" dirty="0" err="1"/>
              <a:t>asymptotic</a:t>
            </a:r>
            <a:r>
              <a:rPr lang="fr-FR" i="1" dirty="0"/>
              <a:t> </a:t>
            </a:r>
            <a:r>
              <a:rPr lang="fr-FR" i="1" dirty="0" err="1"/>
              <a:t>preserving</a:t>
            </a:r>
            <a:r>
              <a:rPr lang="fr-FR" i="1" dirty="0"/>
              <a:t> sur maillages non structurés. Application au transport linéaire et aux systèmes de </a:t>
            </a:r>
            <a:r>
              <a:rPr lang="fr-FR" i="1" dirty="0" err="1"/>
              <a:t>Friedrichs</a:t>
            </a:r>
            <a:r>
              <a:rPr lang="fr-FR" dirty="0"/>
              <a:t>”. </a:t>
            </a:r>
            <a:r>
              <a:rPr lang="fr-FR" dirty="0" err="1"/>
              <a:t>Retrieved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>
                <a:hlinkClick r:id="rId3"/>
              </a:rPr>
              <a:t>https://tel.archives-ouvertes.fr/file/index/docid/744371/filename/theseFranckv3.pdf</a:t>
            </a: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Nakagawa, I. et al., (2017). “</a:t>
            </a:r>
            <a:r>
              <a:rPr lang="en-US" i="1" dirty="0"/>
              <a:t>Indocyanine green kinetics with near-infrared spectroscopy predicts cerebral </a:t>
            </a:r>
            <a:r>
              <a:rPr lang="en-US" i="1" dirty="0" err="1"/>
              <a:t>hyperperfusion</a:t>
            </a:r>
            <a:r>
              <a:rPr lang="en-US" i="1" dirty="0"/>
              <a:t> syndrome after carotid artery stenting</a:t>
            </a:r>
            <a:r>
              <a:rPr lang="en-US" dirty="0"/>
              <a:t>”. Retrieved from </a:t>
            </a:r>
            <a:r>
              <a:rPr lang="en-US" dirty="0">
                <a:hlinkClick r:id="rId4"/>
              </a:rPr>
              <a:t>https://journals.plos.org/plosone/article/figure?id=10.1371/journal.pone.0180684.g002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 err="1"/>
              <a:t>Ansys</a:t>
            </a:r>
            <a:r>
              <a:rPr lang="fr-FR" dirty="0"/>
              <a:t> Fluent. (</a:t>
            </a:r>
            <a:r>
              <a:rPr lang="fr-FR" dirty="0" err="1"/>
              <a:t>n.d</a:t>
            </a:r>
            <a:r>
              <a:rPr lang="fr-FR" dirty="0"/>
              <a:t>). “</a:t>
            </a:r>
            <a:r>
              <a:rPr lang="en-US" i="1" dirty="0"/>
              <a:t>Radiative Transfer Equation</a:t>
            </a:r>
            <a:r>
              <a:rPr lang="fr-FR" dirty="0"/>
              <a:t>”. </a:t>
            </a:r>
            <a:r>
              <a:rPr lang="fr-FR" dirty="0" err="1"/>
              <a:t>Retrieved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en-GB" u="sng" dirty="0">
                <a:hlinkClick r:id="rId5"/>
              </a:rPr>
              <a:t>https://www.afs.enea.it/project/neptunius/docs/fluent/html/th/node111.htm</a:t>
            </a:r>
            <a:endParaRPr lang="en-GB" u="sng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 err="1"/>
              <a:t>Turpault</a:t>
            </a:r>
            <a:r>
              <a:rPr lang="fr-FR" dirty="0"/>
              <a:t>, R. (2003). "</a:t>
            </a:r>
            <a:r>
              <a:rPr lang="fr-FR" i="1" dirty="0" err="1"/>
              <a:t>Modelisation</a:t>
            </a:r>
            <a:r>
              <a:rPr lang="fr-FR" i="1" dirty="0"/>
              <a:t>, approximation </a:t>
            </a:r>
            <a:r>
              <a:rPr lang="fr-FR" i="1" dirty="0" err="1"/>
              <a:t>numerique</a:t>
            </a:r>
            <a:r>
              <a:rPr lang="fr-FR" i="1" dirty="0"/>
              <a:t> et applications du transfert radiatif en </a:t>
            </a:r>
            <a:r>
              <a:rPr lang="fr-FR" i="1" dirty="0" err="1"/>
              <a:t>desequilibre</a:t>
            </a:r>
            <a:r>
              <a:rPr lang="fr-FR" i="1" dirty="0"/>
              <a:t> spectral couple avec l’hydrodynamique</a:t>
            </a:r>
            <a:r>
              <a:rPr lang="fr-FR" dirty="0"/>
              <a:t>". Mathématiques [math]. Université Sciences et Technologies - Bordeaux I, 2003. Français. tel-00004620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55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14144" y="1447800"/>
            <a:ext cx="4785759" cy="4800600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dirty="0"/>
              <a:t>CONTEXT</a:t>
            </a:r>
          </a:p>
          <a:p>
            <a:pPr lvl="0"/>
            <a:r>
              <a:rPr lang="en-US" dirty="0"/>
              <a:t>DESCRIPTION</a:t>
            </a:r>
          </a:p>
          <a:p>
            <a:pPr lvl="0"/>
            <a:r>
              <a:rPr lang="en-US" dirty="0"/>
              <a:t>ROADMAP</a:t>
            </a:r>
          </a:p>
          <a:p>
            <a:pPr lvl="1"/>
            <a:r>
              <a:rPr lang="en-US" dirty="0"/>
              <a:t>Mathematical basis</a:t>
            </a:r>
          </a:p>
          <a:p>
            <a:pPr lvl="1"/>
            <a:r>
              <a:rPr lang="en-US" dirty="0"/>
              <a:t>Solving the model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Test cases</a:t>
            </a:r>
          </a:p>
          <a:p>
            <a:pPr lvl="1"/>
            <a:r>
              <a:rPr lang="en-US" dirty="0"/>
              <a:t>Data analysis</a:t>
            </a:r>
          </a:p>
          <a:p>
            <a:r>
              <a:rPr lang="en-US" dirty="0"/>
              <a:t>MILESTONES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PERSPECTIVES</a:t>
            </a:r>
          </a:p>
          <a:p>
            <a:r>
              <a:rPr lang="en-US" dirty="0"/>
              <a:t>REFERENCES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BEE80-D3AA-456F-B7AD-2C3D9C24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5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BEE80-D3AA-456F-B7AD-2C3D9C24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713A53C3-D5B0-4722-B80A-0DED8FA524EE}"/>
              </a:ext>
            </a:extLst>
          </p:cNvPr>
          <p:cNvSpPr txBox="1">
            <a:spLocks/>
          </p:cNvSpPr>
          <p:nvPr/>
        </p:nvSpPr>
        <p:spPr>
          <a:xfrm>
            <a:off x="1914144" y="1782762"/>
            <a:ext cx="4505343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2400" dirty="0"/>
              <a:t>Proposed by the MOCO Team at IRMA</a:t>
            </a:r>
          </a:p>
          <a:p>
            <a:pPr marL="82296" indent="0">
              <a:buNone/>
            </a:pPr>
            <a:endParaRPr lang="en-US" sz="2400" dirty="0"/>
          </a:p>
          <a:p>
            <a:r>
              <a:rPr lang="en-US" sz="2400" dirty="0"/>
              <a:t>Inverse problems encountered in: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medical imaging,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computer vision,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radar, etc. </a:t>
            </a:r>
          </a:p>
          <a:p>
            <a:pPr marL="82296" indent="0">
              <a:buNone/>
            </a:pPr>
            <a:r>
              <a:rPr lang="en-US" sz="2400" dirty="0"/>
              <a:t>Hard to solve!!!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BF1D078-938D-4E10-BC9D-2C8E425AC631}"/>
              </a:ext>
            </a:extLst>
          </p:cNvPr>
          <p:cNvGrpSpPr/>
          <p:nvPr/>
        </p:nvGrpSpPr>
        <p:grpSpPr>
          <a:xfrm>
            <a:off x="5957252" y="2905569"/>
            <a:ext cx="5832412" cy="1682804"/>
            <a:chOff x="1633199" y="2897023"/>
            <a:chExt cx="5832412" cy="1682804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8B7B2AD-10E7-415B-880B-95A285FC6C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595"/>
            <a:stretch/>
          </p:blipFill>
          <p:spPr bwMode="auto">
            <a:xfrm>
              <a:off x="1633199" y="2897023"/>
              <a:ext cx="5832412" cy="1313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5A6A14-3B22-41E1-BD4D-EB42BA80108F}"/>
                </a:ext>
              </a:extLst>
            </p:cNvPr>
            <p:cNvSpPr txBox="1"/>
            <p:nvPr/>
          </p:nvSpPr>
          <p:spPr>
            <a:xfrm>
              <a:off x="1776049" y="4210495"/>
              <a:ext cx="5546711" cy="3693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 anchor="ctr" anchorCtr="1">
              <a:spAutoFit/>
            </a:bodyPr>
            <a:lstStyle/>
            <a:p>
              <a:r>
                <a:rPr lang="en-US" dirty="0"/>
                <a:t>Figure 1: Inverse problem (</a:t>
              </a:r>
              <a:r>
                <a:rPr lang="en-US" dirty="0" err="1"/>
                <a:t>Subramaniyam</a:t>
              </a:r>
              <a:r>
                <a:rPr lang="en-US" dirty="0"/>
                <a:t>, 2018)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70998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BEE80-D3AA-456F-B7AD-2C3D9C24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713A53C3-D5B0-4722-B80A-0DED8FA524EE}"/>
              </a:ext>
            </a:extLst>
          </p:cNvPr>
          <p:cNvSpPr txBox="1">
            <a:spLocks/>
          </p:cNvSpPr>
          <p:nvPr/>
        </p:nvSpPr>
        <p:spPr>
          <a:xfrm>
            <a:off x="7505509" y="2948298"/>
            <a:ext cx="4505343" cy="326993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en-US" sz="2000" dirty="0">
                <a:solidFill>
                  <a:srgbClr val="A5300F"/>
                </a:solidFill>
              </a:rPr>
              <a:t>Tasks</a:t>
            </a:r>
          </a:p>
          <a:p>
            <a:r>
              <a:rPr lang="en-US" sz="2000" dirty="0"/>
              <a:t>Read about the mathematical model to be used </a:t>
            </a:r>
          </a:p>
          <a:p>
            <a:r>
              <a:rPr lang="en-US" sz="2000" dirty="0"/>
              <a:t>Implement the numerical scheme using the finite volumes method</a:t>
            </a:r>
          </a:p>
          <a:p>
            <a:r>
              <a:rPr lang="en-US" sz="2000" dirty="0"/>
              <a:t>Run test cases</a:t>
            </a:r>
            <a:endParaRPr lang="en-GB" sz="2000" dirty="0"/>
          </a:p>
          <a:p>
            <a:r>
              <a:rPr lang="en-US" sz="2000" dirty="0"/>
              <a:t>Analyze the data</a:t>
            </a:r>
            <a:endParaRPr lang="en-GB" sz="2000" dirty="0"/>
          </a:p>
          <a:p>
            <a:r>
              <a:rPr lang="en-US" sz="2000" dirty="0"/>
              <a:t>Write the reports</a:t>
            </a:r>
            <a:endParaRPr lang="en-GB" sz="2000" dirty="0"/>
          </a:p>
          <a:p>
            <a:r>
              <a:rPr lang="en-US" sz="2000" dirty="0"/>
              <a:t>Present the work that was done</a:t>
            </a:r>
            <a:endParaRPr lang="en-GB" sz="2000" dirty="0"/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B6522B-83CC-4656-A5D9-B6D88F55C67F}"/>
              </a:ext>
            </a:extLst>
          </p:cNvPr>
          <p:cNvGrpSpPr/>
          <p:nvPr/>
        </p:nvGrpSpPr>
        <p:grpSpPr>
          <a:xfrm>
            <a:off x="1807401" y="1884625"/>
            <a:ext cx="5698108" cy="4032791"/>
            <a:chOff x="1682046" y="2897023"/>
            <a:chExt cx="5698108" cy="4032791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8B7B2AD-10E7-415B-880B-95A285FC6C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/>
          </p:blipFill>
          <p:spPr bwMode="auto">
            <a:xfrm>
              <a:off x="1949442" y="2897023"/>
              <a:ext cx="5199926" cy="342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5A6A14-3B22-41E1-BD4D-EB42BA80108F}"/>
                </a:ext>
              </a:extLst>
            </p:cNvPr>
            <p:cNvSpPr txBox="1"/>
            <p:nvPr/>
          </p:nvSpPr>
          <p:spPr>
            <a:xfrm>
              <a:off x="1682046" y="6622037"/>
              <a:ext cx="5698108" cy="307777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1400" dirty="0"/>
                <a:t>Figure 2: Near-infrared spectroscopy (Nakagawa et al., 2017)</a:t>
              </a:r>
              <a:endParaRPr lang="en-GB" sz="1400" dirty="0"/>
            </a:p>
          </p:txBody>
        </p:sp>
      </p:grp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9AB89A53-88F0-4BB3-9906-CA6CC431C26F}"/>
              </a:ext>
            </a:extLst>
          </p:cNvPr>
          <p:cNvSpPr txBox="1">
            <a:spLocks/>
          </p:cNvSpPr>
          <p:nvPr/>
        </p:nvSpPr>
        <p:spPr>
          <a:xfrm>
            <a:off x="7521634" y="975032"/>
            <a:ext cx="4505343" cy="1819186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en-US" sz="2000" dirty="0">
                <a:solidFill>
                  <a:srgbClr val="A5300F"/>
                </a:solidFill>
              </a:rPr>
              <a:t>Objectives</a:t>
            </a:r>
          </a:p>
          <a:p>
            <a:r>
              <a:rPr lang="en-US" sz="2000" dirty="0"/>
              <a:t>Solve the forward problem for light spreading</a:t>
            </a:r>
          </a:p>
          <a:p>
            <a:r>
              <a:rPr lang="en-US" sz="2000" dirty="0"/>
              <a:t>Get ready for AI prediction using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25762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BEE80-D3AA-456F-B7AD-2C3D9C24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3">
                <a:extLst>
                  <a:ext uri="{FF2B5EF4-FFF2-40B4-BE49-F238E27FC236}">
                    <a16:creationId xmlns:a16="http://schemas.microsoft.com/office/drawing/2014/main" id="{713A53C3-D5B0-4722-B80A-0DED8FA524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4144" y="1181100"/>
                <a:ext cx="5238687" cy="48006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65760" indent="-283464" algn="l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kumimoji="0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37744" algn="l" rtl="0" eaLnBrk="1" latinLnBrk="0" hangingPunct="1">
                  <a:lnSpc>
                    <a:spcPct val="100000"/>
                  </a:lnSpc>
                  <a:spcBef>
                    <a:spcPts val="550"/>
                  </a:spcBef>
                  <a:buClr>
                    <a:schemeClr val="accent1"/>
                  </a:buClr>
                  <a:buFont typeface="Verdana"/>
                  <a:buChar char="◦"/>
                  <a:defRPr kumimoji="0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86968" indent="-22860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173736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3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98448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4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0876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5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71907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2024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3055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 marL="82296" indent="0">
                  <a:buNone/>
                </a:pPr>
                <a:r>
                  <a:rPr lang="en-US" dirty="0">
                    <a:solidFill>
                      <a:srgbClr val="A5300F"/>
                    </a:solidFill>
                  </a:rPr>
                  <a:t>Mathematical basis</a:t>
                </a:r>
              </a:p>
              <a:p>
                <a:pPr marL="82296" indent="0">
                  <a:buNone/>
                </a:pPr>
                <a:r>
                  <a:rPr lang="en-US" sz="1800" dirty="0"/>
                  <a:t>The phenomenon:</a:t>
                </a:r>
                <a:endParaRPr lang="en-US" sz="1800" dirty="0">
                  <a:solidFill>
                    <a:srgbClr val="A5300F"/>
                  </a:solidFill>
                </a:endParaRPr>
              </a:p>
              <a:p>
                <a:r>
                  <a:rPr lang="en-US" sz="1800" dirty="0"/>
                  <a:t>Emission with opacity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/>
                        </m:ctrlPr>
                      </m:sSubPr>
                      <m:e>
                        <m:r>
                          <a:rPr lang="en-US" sz="1800" i="1"/>
                          <m:t>𝜎</m:t>
                        </m:r>
                      </m:e>
                      <m:sub>
                        <m:r>
                          <a:rPr lang="en-US" sz="1800" i="1"/>
                          <m:t>𝑒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r>
                  <a:rPr lang="en-US" sz="1800" dirty="0"/>
                  <a:t>Absorption with opacity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/>
                        </m:ctrlPr>
                      </m:sSubPr>
                      <m:e>
                        <m:r>
                          <a:rPr lang="en-US" sz="1800" i="1"/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800" dirty="0"/>
              </a:p>
              <a:p>
                <a:r>
                  <a:rPr lang="en-US" sz="1800" dirty="0"/>
                  <a:t>Scattering with opacity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/>
                        </m:ctrlPr>
                      </m:sSubPr>
                      <m:e>
                        <m:r>
                          <a:rPr lang="en-US" sz="1800" i="1"/>
                          <m:t>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:endParaRPr lang="en-GB" sz="1800" dirty="0"/>
              </a:p>
              <a:p>
                <a:pPr marL="82296" indent="0">
                  <a:buNone/>
                </a:pPr>
                <a:r>
                  <a:rPr lang="en-US" sz="1800" dirty="0"/>
                  <a:t>With major simplifications:</a:t>
                </a:r>
              </a:p>
              <a:p>
                <a:r>
                  <a:rPr lang="en-US" sz="1800" dirty="0"/>
                  <a:t>Local thermodynamic equilibrium</a:t>
                </a:r>
              </a:p>
              <a:p>
                <a:r>
                  <a:rPr lang="en-US" sz="1800" dirty="0"/>
                  <a:t>Radiative equilibrium</a:t>
                </a:r>
              </a:p>
              <a:p>
                <a:r>
                  <a:rPr lang="en-US" sz="1800" dirty="0" err="1"/>
                  <a:t>Etc</a:t>
                </a:r>
                <a:r>
                  <a:rPr lang="en-US" sz="1800" dirty="0"/>
                  <a:t>…</a:t>
                </a:r>
              </a:p>
              <a:p>
                <a:pPr marL="82296" indent="0">
                  <a:buNone/>
                </a:pPr>
                <a:r>
                  <a:rPr lang="en-US" sz="1800" dirty="0"/>
                  <a:t>Give us the radiative transfer equation (RTE)</a:t>
                </a:r>
              </a:p>
            </p:txBody>
          </p:sp>
        </mc:Choice>
        <mc:Fallback>
          <p:sp>
            <p:nvSpPr>
              <p:cNvPr id="5" name="Content Placeholder 13">
                <a:extLst>
                  <a:ext uri="{FF2B5EF4-FFF2-40B4-BE49-F238E27FC236}">
                    <a16:creationId xmlns:a16="http://schemas.microsoft.com/office/drawing/2014/main" id="{713A53C3-D5B0-4722-B80A-0DED8FA52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144" y="1181100"/>
                <a:ext cx="5238687" cy="4800600"/>
              </a:xfrm>
              <a:prstGeom prst="rect">
                <a:avLst/>
              </a:prstGeom>
              <a:blipFill>
                <a:blip r:embed="rId3"/>
                <a:stretch>
                  <a:fillRect l="-1281" t="-16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2B6522B-83CC-4656-A5D9-B6D88F55C67F}"/>
              </a:ext>
            </a:extLst>
          </p:cNvPr>
          <p:cNvGrpSpPr/>
          <p:nvPr/>
        </p:nvGrpSpPr>
        <p:grpSpPr>
          <a:xfrm>
            <a:off x="6746734" y="1688072"/>
            <a:ext cx="5698108" cy="3475254"/>
            <a:chOff x="2009293" y="2897023"/>
            <a:chExt cx="5698108" cy="3475254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8B7B2AD-10E7-415B-880B-95A285FC6C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2936682" y="2897023"/>
              <a:ext cx="3655416" cy="3066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5A6A14-3B22-41E1-BD4D-EB42BA80108F}"/>
                </a:ext>
              </a:extLst>
            </p:cNvPr>
            <p:cNvSpPr txBox="1"/>
            <p:nvPr/>
          </p:nvSpPr>
          <p:spPr>
            <a:xfrm>
              <a:off x="2009293" y="6095278"/>
              <a:ext cx="5698108" cy="276999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1200" dirty="0"/>
                <a:t>Figure 3: Radiative transfer phenomenon in a gas (Ansys Fluent, </a:t>
              </a:r>
              <a:r>
                <a:rPr lang="en-US" sz="1200" dirty="0" err="1"/>
                <a:t>n.d</a:t>
              </a:r>
              <a:r>
                <a:rPr lang="en-US" sz="1200" dirty="0"/>
                <a:t>)</a:t>
              </a:r>
              <a:endParaRPr lang="en-GB" sz="1200" dirty="0"/>
            </a:p>
          </p:txBody>
        </p:sp>
      </p:grpSp>
      <p:sp>
        <p:nvSpPr>
          <p:cNvPr id="4" name="AutoShape 2" descr="figure">
            <a:extLst>
              <a:ext uri="{FF2B5EF4-FFF2-40B4-BE49-F238E27FC236}">
                <a16:creationId xmlns:a16="http://schemas.microsoft.com/office/drawing/2014/main" id="{D1807A24-0FA3-442C-85FD-D20B1024B4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75D601D-519F-40DC-A094-274D81F701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50055"/>
              </p:ext>
            </p:extLst>
          </p:nvPr>
        </p:nvGraphicFramePr>
        <p:xfrm>
          <a:off x="2042241" y="5024826"/>
          <a:ext cx="7167562" cy="168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Document" r:id="rId5" imgW="7566741" imgH="1768455" progId="Word.Document.12">
                  <p:embed/>
                </p:oleObj>
              </mc:Choice>
              <mc:Fallback>
                <p:oleObj name="Document" r:id="rId5" imgW="7566741" imgH="176845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42241" y="5024826"/>
                        <a:ext cx="7167562" cy="1681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636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BEE80-D3AA-456F-B7AD-2C3D9C24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3">
                <a:extLst>
                  <a:ext uri="{FF2B5EF4-FFF2-40B4-BE49-F238E27FC236}">
                    <a16:creationId xmlns:a16="http://schemas.microsoft.com/office/drawing/2014/main" id="{713A53C3-D5B0-4722-B80A-0DED8FA524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4144" y="1181100"/>
                <a:ext cx="9810686" cy="272432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65760" indent="-283464" algn="l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kumimoji="0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37744" algn="l" rtl="0" eaLnBrk="1" latinLnBrk="0" hangingPunct="1">
                  <a:lnSpc>
                    <a:spcPct val="100000"/>
                  </a:lnSpc>
                  <a:spcBef>
                    <a:spcPts val="550"/>
                  </a:spcBef>
                  <a:buClr>
                    <a:schemeClr val="accent1"/>
                  </a:buClr>
                  <a:buFont typeface="Verdana"/>
                  <a:buChar char="◦"/>
                  <a:defRPr kumimoji="0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86968" indent="-22860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173736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3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98448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4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0876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5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71907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2024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3055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 marL="82296" indent="0">
                  <a:buNone/>
                </a:pPr>
                <a:r>
                  <a:rPr lang="en-US" dirty="0">
                    <a:solidFill>
                      <a:srgbClr val="A5300F"/>
                    </a:solidFill>
                  </a:rPr>
                  <a:t>Mathematical basis</a:t>
                </a:r>
              </a:p>
              <a:p>
                <a:pPr marL="82296" indent="0">
                  <a:buNone/>
                </a:pPr>
                <a:r>
                  <a:rPr lang="en-US" sz="1800" dirty="0"/>
                  <a:t>Other simplifications lead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model:</a:t>
                </a:r>
                <a:endParaRPr lang="en-US" sz="1800" dirty="0">
                  <a:solidFill>
                    <a:srgbClr val="A5300F"/>
                  </a:solidFill>
                </a:endParaRPr>
              </a:p>
            </p:txBody>
          </p:sp>
        </mc:Choice>
        <mc:Fallback>
          <p:sp>
            <p:nvSpPr>
              <p:cNvPr id="5" name="Content Placeholder 13">
                <a:extLst>
                  <a:ext uri="{FF2B5EF4-FFF2-40B4-BE49-F238E27FC236}">
                    <a16:creationId xmlns:a16="http://schemas.microsoft.com/office/drawing/2014/main" id="{713A53C3-D5B0-4722-B80A-0DED8FA52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144" y="1181100"/>
                <a:ext cx="9810686" cy="2724328"/>
              </a:xfrm>
              <a:prstGeom prst="rect">
                <a:avLst/>
              </a:prstGeom>
              <a:blipFill>
                <a:blip r:embed="rId3"/>
                <a:stretch>
                  <a:fillRect l="-684" t="-29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figure">
            <a:extLst>
              <a:ext uri="{FF2B5EF4-FFF2-40B4-BE49-F238E27FC236}">
                <a16:creationId xmlns:a16="http://schemas.microsoft.com/office/drawing/2014/main" id="{D1807A24-0FA3-442C-85FD-D20B1024B4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75D601D-519F-40DC-A094-274D81F701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742004"/>
              </p:ext>
            </p:extLst>
          </p:nvPr>
        </p:nvGraphicFramePr>
        <p:xfrm>
          <a:off x="2738532" y="2193856"/>
          <a:ext cx="8348663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Document" r:id="rId4" imgW="7566741" imgH="1768095" progId="Word.Document.12">
                  <p:embed/>
                </p:oleObj>
              </mc:Choice>
              <mc:Fallback>
                <p:oleObj name="Document" r:id="rId4" imgW="7566741" imgH="1768095" progId="Word.Documen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A75D601D-519F-40DC-A094-274D81F701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38532" y="2193856"/>
                        <a:ext cx="8348663" cy="194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3">
                <a:extLst>
                  <a:ext uri="{FF2B5EF4-FFF2-40B4-BE49-F238E27FC236}">
                    <a16:creationId xmlns:a16="http://schemas.microsoft.com/office/drawing/2014/main" id="{5B970F34-CE66-4B6F-8A95-4C76ADCBDF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5896" y="3905428"/>
                <a:ext cx="4505343" cy="267793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65760" indent="-283464" algn="l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kumimoji="0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37744" algn="l" rtl="0" eaLnBrk="1" latinLnBrk="0" hangingPunct="1">
                  <a:lnSpc>
                    <a:spcPct val="100000"/>
                  </a:lnSpc>
                  <a:spcBef>
                    <a:spcPts val="550"/>
                  </a:spcBef>
                  <a:buClr>
                    <a:schemeClr val="accent1"/>
                  </a:buClr>
                  <a:buFont typeface="Verdana"/>
                  <a:buChar char="◦"/>
                  <a:defRPr kumimoji="0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86968" indent="-22860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173736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3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98448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4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0876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5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71907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2024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3055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 marL="82296" indent="0">
                  <a:buNone/>
                </a:pPr>
                <a:r>
                  <a:rPr lang="en-US" sz="2400" dirty="0"/>
                  <a:t>Where: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z="1800" i="1"/>
                      <m:t>𝑎</m:t>
                    </m:r>
                    <m:r>
                      <a:rPr lang="en-US" sz="1800" i="1"/>
                      <m:t>=</m:t>
                    </m:r>
                    <m:f>
                      <m:fPr>
                        <m:ctrlPr>
                          <a:rPr lang="en-GB" sz="1800" i="1"/>
                        </m:ctrlPr>
                      </m:fPr>
                      <m:num>
                        <m:r>
                          <a:rPr lang="en-GB" sz="1800" i="1"/>
                          <m:t>4</m:t>
                        </m:r>
                        <m:r>
                          <a:rPr lang="en-GB" sz="1800" i="1"/>
                          <m:t>𝜎</m:t>
                        </m:r>
                      </m:num>
                      <m:den>
                        <m:r>
                          <a:rPr lang="en-GB" sz="1800" i="1"/>
                          <m:t>𝑐</m:t>
                        </m:r>
                      </m:den>
                    </m:f>
                    <m:r>
                      <a:rPr lang="en-GB" sz="1800" i="1"/>
                      <m:t> </m:t>
                    </m:r>
                  </m:oMath>
                </a14:m>
                <a:r>
                  <a:rPr lang="en-US" sz="1800" dirty="0"/>
                  <a:t>with </a:t>
                </a:r>
                <a14:m>
                  <m:oMath xmlns:m="http://schemas.openxmlformats.org/officeDocument/2006/math">
                    <m:r>
                      <a:rPr lang="en-US" sz="1800" i="1"/>
                      <m:t>𝜎</m:t>
                    </m:r>
                  </m:oMath>
                </a14:m>
                <a:r>
                  <a:rPr lang="en-US" sz="1800" dirty="0"/>
                  <a:t> the Stefan–Boltzmann constant</a:t>
                </a:r>
                <a:endParaRPr lang="en-GB" sz="1800" dirty="0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/>
                        </m:ctrlPr>
                      </m:sSubPr>
                      <m:e>
                        <m:r>
                          <a:rPr lang="en-US" sz="1800" i="1"/>
                          <m:t>𝐶</m:t>
                        </m:r>
                      </m:e>
                      <m:sub>
                        <m:r>
                          <a:rPr lang="en-US" sz="1800" i="1"/>
                          <m:t>𝑣</m:t>
                        </m:r>
                      </m:sub>
                    </m:sSub>
                  </m:oMath>
                </a14:m>
                <a:r>
                  <a:rPr lang="en-US" sz="1800" dirty="0"/>
                  <a:t> is the thermal capacity of the medium</a:t>
                </a:r>
                <a:endParaRPr lang="en-GB" sz="1800" dirty="0"/>
              </a:p>
              <a:p>
                <a:pPr lvl="0"/>
                <a14:m>
                  <m:oMath xmlns:m="http://schemas.openxmlformats.org/officeDocument/2006/math">
                    <m:r>
                      <a:rPr lang="en-US" sz="1800" i="1"/>
                      <m:t>𝑐</m:t>
                    </m:r>
                  </m:oMath>
                </a14:m>
                <a:r>
                  <a:rPr lang="en-US" sz="1800" dirty="0"/>
                  <a:t> is the speed of light</a:t>
                </a:r>
                <a:endParaRPr lang="en-GB" sz="1800" dirty="0"/>
              </a:p>
            </p:txBody>
          </p:sp>
        </mc:Choice>
        <mc:Fallback>
          <p:sp>
            <p:nvSpPr>
              <p:cNvPr id="11" name="Content Placeholder 13">
                <a:extLst>
                  <a:ext uri="{FF2B5EF4-FFF2-40B4-BE49-F238E27FC236}">
                    <a16:creationId xmlns:a16="http://schemas.microsoft.com/office/drawing/2014/main" id="{5B970F34-CE66-4B6F-8A95-4C76ADCBD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896" y="3905428"/>
                <a:ext cx="4505343" cy="2677934"/>
              </a:xfrm>
              <a:prstGeom prst="rect">
                <a:avLst/>
              </a:prstGeom>
              <a:blipFill>
                <a:blip r:embed="rId6"/>
                <a:stretch>
                  <a:fillRect l="-135" t="-18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3">
                <a:extLst>
                  <a:ext uri="{FF2B5EF4-FFF2-40B4-BE49-F238E27FC236}">
                    <a16:creationId xmlns:a16="http://schemas.microsoft.com/office/drawing/2014/main" id="{0EC8D156-5A9C-4C5F-A961-50F20C51F0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1449" y="4305320"/>
                <a:ext cx="4983381" cy="2103486"/>
              </a:xfrm>
              <a:prstGeom prst="rect">
                <a:avLst/>
              </a:prstGeom>
            </p:spPr>
            <p:txBody>
              <a:bodyPr>
                <a:normAutofit fontScale="55000" lnSpcReduction="20000"/>
              </a:bodyPr>
              <a:lstStyle>
                <a:lvl1pPr marL="365760" indent="-283464" algn="l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kumimoji="0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37744" algn="l" rtl="0" eaLnBrk="1" latinLnBrk="0" hangingPunct="1">
                  <a:lnSpc>
                    <a:spcPct val="100000"/>
                  </a:lnSpc>
                  <a:spcBef>
                    <a:spcPts val="550"/>
                  </a:spcBef>
                  <a:buClr>
                    <a:schemeClr val="accent1"/>
                  </a:buClr>
                  <a:buFont typeface="Verdana"/>
                  <a:buChar char="◦"/>
                  <a:defRPr kumimoji="0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86968" indent="-22860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173736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3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98448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4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0876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5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71907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2024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3055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 lvl="0"/>
                <a14:m>
                  <m:oMath xmlns:m="http://schemas.openxmlformats.org/officeDocument/2006/math">
                    <m:r>
                      <a:rPr lang="en-US" i="1"/>
                      <m:t>𝑇</m:t>
                    </m:r>
                    <m:r>
                      <a:rPr lang="en-US" i="1"/>
                      <m:t>(</m:t>
                    </m:r>
                    <m:r>
                      <a:rPr lang="en-US" i="1"/>
                      <m:t>𝑡</m:t>
                    </m:r>
                    <m:r>
                      <a:rPr lang="en-US" i="1"/>
                      <m:t>, </m:t>
                    </m:r>
                    <m:r>
                      <a:rPr lang="en-US" i="1"/>
                      <m:t>𝑥</m:t>
                    </m:r>
                    <m:r>
                      <a:rPr lang="en-US" i="1"/>
                      <m:t>)&gt;0</m:t>
                    </m:r>
                  </m:oMath>
                </a14:m>
                <a:r>
                  <a:rPr lang="en-US" dirty="0"/>
                  <a:t> is the temperature of the medium</a:t>
                </a:r>
                <a:endParaRPr lang="en-GB" dirty="0"/>
              </a:p>
              <a:p>
                <a:pPr lvl="0"/>
                <a14:m>
                  <m:oMath xmlns:m="http://schemas.openxmlformats.org/officeDocument/2006/math">
                    <m:r>
                      <a:rPr lang="en-US" i="1"/>
                      <m:t>𝐸</m:t>
                    </m:r>
                    <m:d>
                      <m:dPr>
                        <m:ctrlPr>
                          <a:rPr lang="en-GB" i="1"/>
                        </m:ctrlPr>
                      </m:dPr>
                      <m:e>
                        <m:r>
                          <a:rPr lang="en-US" i="1"/>
                          <m:t>𝑡</m:t>
                        </m:r>
                        <m:r>
                          <a:rPr lang="en-US" i="1"/>
                          <m:t>, </m:t>
                        </m:r>
                        <m:r>
                          <a:rPr lang="en-US" i="1"/>
                          <m:t>𝑥</m:t>
                        </m:r>
                      </m:e>
                    </m:d>
                    <m:r>
                      <a:rPr lang="en-US" i="1"/>
                      <m:t>∈</m:t>
                    </m:r>
                    <m:r>
                      <a:rPr lang="en-US" i="1"/>
                      <m:t>ℝ</m:t>
                    </m:r>
                  </m:oMath>
                </a14:m>
                <a:r>
                  <a:rPr lang="en-US" dirty="0"/>
                  <a:t> is the energy of the photons</a:t>
                </a:r>
                <a:endParaRPr lang="en-GB" dirty="0"/>
              </a:p>
              <a:p>
                <a:pPr lvl="0"/>
                <a14:m>
                  <m:oMath xmlns:m="http://schemas.openxmlformats.org/officeDocument/2006/math">
                    <m:r>
                      <a:rPr lang="en-US" i="1"/>
                      <m:t>𝐹</m:t>
                    </m:r>
                    <m:d>
                      <m:dPr>
                        <m:ctrlPr>
                          <a:rPr lang="en-GB" i="1"/>
                        </m:ctrlPr>
                      </m:dPr>
                      <m:e>
                        <m:r>
                          <a:rPr lang="en-US" i="1"/>
                          <m:t>𝑡</m:t>
                        </m:r>
                        <m:r>
                          <a:rPr lang="en-US" i="1"/>
                          <m:t>, </m:t>
                        </m:r>
                        <m:r>
                          <a:rPr lang="en-US" i="1"/>
                          <m:t>𝑥</m:t>
                        </m:r>
                      </m:e>
                    </m:d>
                    <m:r>
                      <a:rPr lang="en-US" i="1"/>
                      <m:t>∈</m:t>
                    </m:r>
                    <m:r>
                      <a:rPr lang="en-US" i="1"/>
                      <m:t>ℝ</m:t>
                    </m:r>
                  </m:oMath>
                </a14:m>
                <a:r>
                  <a:rPr lang="en-US" dirty="0"/>
                  <a:t> is the flux of the photons</a:t>
                </a:r>
                <a:endParaRPr lang="en-GB" dirty="0"/>
              </a:p>
              <a:p>
                <a:pPr lvl="0"/>
                <a14:m>
                  <m:oMath xmlns:m="http://schemas.openxmlformats.org/officeDocument/2006/math">
                    <m:r>
                      <a:rPr lang="en-US" i="1"/>
                      <m:t>𝜌</m:t>
                    </m:r>
                    <m:d>
                      <m:dPr>
                        <m:ctrlPr>
                          <a:rPr lang="en-GB" i="1"/>
                        </m:ctrlPr>
                      </m:dPr>
                      <m:e>
                        <m:r>
                          <a:rPr lang="en-US" i="1"/>
                          <m:t>𝑥</m:t>
                        </m:r>
                      </m:e>
                    </m:d>
                    <m:r>
                      <a:rPr lang="en-US" i="1"/>
                      <m:t>&gt;0</m:t>
                    </m:r>
                  </m:oMath>
                </a14:m>
                <a:r>
                  <a:rPr lang="en-US" dirty="0"/>
                  <a:t> is the density of the medium</a:t>
                </a:r>
                <a:endParaRPr lang="en-GB" dirty="0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GB" i="1"/>
                        </m:ctrlPr>
                      </m:sSubPr>
                      <m:e>
                        <m:r>
                          <a:rPr lang="en-US" i="1"/>
                          <m:t>𝜎</m:t>
                        </m:r>
                      </m:e>
                      <m:sub>
                        <m:r>
                          <a:rPr lang="en-US" i="1"/>
                          <m:t>𝑎</m:t>
                        </m:r>
                      </m:sub>
                    </m:sSub>
                    <m:d>
                      <m:dPr>
                        <m:ctrlPr>
                          <a:rPr lang="en-GB" i="1"/>
                        </m:ctrlPr>
                      </m:dPr>
                      <m:e>
                        <m:r>
                          <a:rPr lang="en-US" i="1"/>
                          <m:t>𝜌</m:t>
                        </m:r>
                        <m:r>
                          <a:rPr lang="en-US" i="1"/>
                          <m:t>, </m:t>
                        </m:r>
                        <m:r>
                          <a:rPr lang="en-US" i="1"/>
                          <m:t>𝑇</m:t>
                        </m:r>
                      </m:e>
                    </m:d>
                    <m:r>
                      <a:rPr lang="en-US" i="1"/>
                      <m:t>&gt;0</m:t>
                    </m:r>
                  </m:oMath>
                </a14:m>
                <a:r>
                  <a:rPr lang="en-US" dirty="0"/>
                  <a:t> is the absorption opacity</a:t>
                </a:r>
                <a:endParaRPr lang="en-GB" dirty="0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GB" i="1"/>
                        </m:ctrlPr>
                      </m:sSubPr>
                      <m:e>
                        <m:r>
                          <a:rPr lang="en-US" i="1"/>
                          <m:t>𝜎</m:t>
                        </m:r>
                      </m:e>
                      <m:sub>
                        <m:r>
                          <a:rPr lang="en-US" i="1"/>
                          <m:t>𝑐</m:t>
                        </m:r>
                      </m:sub>
                    </m:sSub>
                    <m:d>
                      <m:dPr>
                        <m:ctrlPr>
                          <a:rPr lang="en-GB" i="1"/>
                        </m:ctrlPr>
                      </m:dPr>
                      <m:e>
                        <m:r>
                          <a:rPr lang="en-US" i="1"/>
                          <m:t>𝜌</m:t>
                        </m:r>
                        <m:r>
                          <a:rPr lang="en-US" i="1"/>
                          <m:t>, </m:t>
                        </m:r>
                        <m:r>
                          <a:rPr lang="en-US" i="1"/>
                          <m:t>𝑇</m:t>
                        </m:r>
                      </m:e>
                    </m:d>
                    <m:r>
                      <a:rPr lang="en-US" i="1"/>
                      <m:t>&gt;0</m:t>
                    </m:r>
                  </m:oMath>
                </a14:m>
                <a:r>
                  <a:rPr lang="en-US" dirty="0"/>
                  <a:t> is the scattering opacity  </a:t>
                </a:r>
                <a:endParaRPr lang="en-GB" dirty="0"/>
              </a:p>
            </p:txBody>
          </p:sp>
        </mc:Choice>
        <mc:Fallback>
          <p:sp>
            <p:nvSpPr>
              <p:cNvPr id="12" name="Content Placeholder 13">
                <a:extLst>
                  <a:ext uri="{FF2B5EF4-FFF2-40B4-BE49-F238E27FC236}">
                    <a16:creationId xmlns:a16="http://schemas.microsoft.com/office/drawing/2014/main" id="{0EC8D156-5A9C-4C5F-A961-50F20C51F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449" y="4305320"/>
                <a:ext cx="4983381" cy="2103486"/>
              </a:xfrm>
              <a:prstGeom prst="rect">
                <a:avLst/>
              </a:prstGeom>
              <a:blipFill>
                <a:blip r:embed="rId7"/>
                <a:stretch>
                  <a:fillRect t="-4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71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BEE80-D3AA-456F-B7AD-2C3D9C24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713A53C3-D5B0-4722-B80A-0DED8FA524EE}"/>
              </a:ext>
            </a:extLst>
          </p:cNvPr>
          <p:cNvSpPr txBox="1">
            <a:spLocks/>
          </p:cNvSpPr>
          <p:nvPr/>
        </p:nvSpPr>
        <p:spPr>
          <a:xfrm>
            <a:off x="1914144" y="1181100"/>
            <a:ext cx="9810686" cy="139973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en-US" dirty="0">
                <a:solidFill>
                  <a:srgbClr val="A5300F"/>
                </a:solidFill>
              </a:rPr>
              <a:t>Solving the problem </a:t>
            </a:r>
          </a:p>
          <a:p>
            <a:r>
              <a:rPr lang="en-US" sz="1800" dirty="0"/>
              <a:t>Using the finite volumes method</a:t>
            </a:r>
          </a:p>
          <a:p>
            <a:r>
              <a:rPr lang="en-US" sz="1800" dirty="0"/>
              <a:t>Using a “splitting” scheme</a:t>
            </a:r>
          </a:p>
          <a:p>
            <a:r>
              <a:rPr lang="en-US" sz="1800" dirty="0"/>
              <a:t>CFL condition for stability: </a:t>
            </a:r>
          </a:p>
        </p:txBody>
      </p:sp>
      <p:sp>
        <p:nvSpPr>
          <p:cNvPr id="4" name="AutoShape 2" descr="figure">
            <a:extLst>
              <a:ext uri="{FF2B5EF4-FFF2-40B4-BE49-F238E27FC236}">
                <a16:creationId xmlns:a16="http://schemas.microsoft.com/office/drawing/2014/main" id="{D1807A24-0FA3-442C-85FD-D20B1024B4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75D601D-519F-40DC-A094-274D81F701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841380"/>
              </p:ext>
            </p:extLst>
          </p:nvPr>
        </p:nvGraphicFramePr>
        <p:xfrm>
          <a:off x="2140501" y="3817863"/>
          <a:ext cx="3343275" cy="204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8" name="Document" r:id="rId3" imgW="3140041" imgH="1920395" progId="Word.Document.12">
                  <p:embed/>
                </p:oleObj>
              </mc:Choice>
              <mc:Fallback>
                <p:oleObj name="Document" r:id="rId3" imgW="3140041" imgH="1920395" progId="Word.Documen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A75D601D-519F-40DC-A094-274D81F701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40501" y="3817863"/>
                        <a:ext cx="3343275" cy="2049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3">
                <a:extLst>
                  <a:ext uri="{FF2B5EF4-FFF2-40B4-BE49-F238E27FC236}">
                    <a16:creationId xmlns:a16="http://schemas.microsoft.com/office/drawing/2014/main" id="{5B970F34-CE66-4B6F-8A95-4C76ADCBDF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25717" y="2644849"/>
                <a:ext cx="4505343" cy="3798680"/>
              </a:xfrm>
              <a:prstGeom prst="rect">
                <a:avLst/>
              </a:prstGeom>
            </p:spPr>
            <p:txBody>
              <a:bodyPr>
                <a:normAutofit fontScale="47500" lnSpcReduction="20000"/>
              </a:bodyPr>
              <a:lstStyle>
                <a:lvl1pPr marL="365760" indent="-283464" algn="l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kumimoji="0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37744" algn="l" rtl="0" eaLnBrk="1" latinLnBrk="0" hangingPunct="1">
                  <a:lnSpc>
                    <a:spcPct val="100000"/>
                  </a:lnSpc>
                  <a:spcBef>
                    <a:spcPts val="550"/>
                  </a:spcBef>
                  <a:buClr>
                    <a:schemeClr val="accent1"/>
                  </a:buClr>
                  <a:buFont typeface="Verdana"/>
                  <a:buChar char="◦"/>
                  <a:defRPr kumimoji="0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86968" indent="-22860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173736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3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98448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4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0876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5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71907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2024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3055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 marL="82296" indent="0">
                  <a:buNone/>
                </a:pPr>
                <a:r>
                  <a:rPr lang="en-US" sz="4200" dirty="0">
                    <a:solidFill>
                      <a:srgbClr val="A5300F"/>
                    </a:solidFill>
                  </a:rPr>
                  <a:t>Step 1 (the coupling part)</a:t>
                </a:r>
              </a:p>
              <a:p>
                <a:r>
                  <a:rPr lang="en-US" sz="2400" dirty="0"/>
                  <a:t>With </a:t>
                </a:r>
                <a14:m>
                  <m:oMath xmlns:m="http://schemas.openxmlformats.org/officeDocument/2006/math">
                    <m:r>
                      <a:rPr lang="en-US" sz="2300" i="1"/>
                      <m:t>𝛩</m:t>
                    </m:r>
                    <m:r>
                      <a:rPr lang="en-US" sz="2300" i="1"/>
                      <m:t>=</m:t>
                    </m:r>
                    <m:r>
                      <a:rPr lang="en-US" sz="2300" i="1"/>
                      <m:t>𝑎</m:t>
                    </m:r>
                    <m:sSup>
                      <m:sSupPr>
                        <m:ctrlPr>
                          <a:rPr lang="en-GB" sz="2300" i="1"/>
                        </m:ctrlPr>
                      </m:sSupPr>
                      <m:e>
                        <m:r>
                          <a:rPr lang="en-US" sz="2300" i="1"/>
                          <m:t>𝑇</m:t>
                        </m:r>
                      </m:e>
                      <m:sup>
                        <m:r>
                          <a:rPr lang="en-US" sz="2300" i="1"/>
                          <m:t>4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On each independent cell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r>
                  <a:rPr lang="en-US" sz="2400" dirty="0"/>
                  <a:t>At each time iteration step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(the </a:t>
                </a:r>
                <a:r>
                  <a:rPr lang="en-US" sz="2400" i="1" dirty="0"/>
                  <a:t>big</a:t>
                </a:r>
                <a:r>
                  <a:rPr lang="en-US" sz="2400" dirty="0"/>
                  <a:t> loop)</a:t>
                </a:r>
              </a:p>
              <a:p>
                <a:r>
                  <a:rPr lang="en-US" sz="2400" dirty="0"/>
                  <a:t>We iterate 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(the </a:t>
                </a:r>
                <a:r>
                  <a:rPr lang="en-US" sz="2400" i="1" dirty="0"/>
                  <a:t>small</a:t>
                </a:r>
                <a:r>
                  <a:rPr lang="en-US" sz="2400" dirty="0"/>
                  <a:t> loop)</a:t>
                </a:r>
              </a:p>
              <a:p>
                <a:pPr marL="82296" indent="0">
                  <a:buNone/>
                </a:pPr>
                <a:endParaRPr lang="en-US" sz="2400" dirty="0"/>
              </a:p>
              <a:p>
                <a:pPr marL="82296" indent="0">
                  <a:buNone/>
                </a:pPr>
                <a:endParaRPr lang="en-US" sz="2400" dirty="0"/>
              </a:p>
              <a:p>
                <a:pPr marL="82296" indent="0">
                  <a:buNone/>
                </a:pPr>
                <a:endParaRPr lang="en-US" sz="2400" dirty="0"/>
              </a:p>
              <a:p>
                <a:pPr marL="82296" indent="0">
                  <a:buNone/>
                </a:pPr>
                <a:endParaRPr lang="en-US" sz="2400" dirty="0"/>
              </a:p>
              <a:p>
                <a:pPr marL="82296" indent="0">
                  <a:buNone/>
                </a:pPr>
                <a:endParaRPr lang="en-US" sz="2400" dirty="0"/>
              </a:p>
              <a:p>
                <a:pPr marL="82296" indent="0">
                  <a:buNone/>
                </a:pPr>
                <a:endParaRPr lang="en-US" sz="2400" dirty="0"/>
              </a:p>
              <a:p>
                <a:pPr marL="82296" indent="0">
                  <a:buNone/>
                </a:pPr>
                <a:endParaRPr lang="en-US" sz="2400" dirty="0"/>
              </a:p>
              <a:p>
                <a:pPr marL="82296" indent="0">
                  <a:buNone/>
                </a:pPr>
                <a:endParaRPr lang="en-US" sz="2400" dirty="0"/>
              </a:p>
              <a:p>
                <a:pPr marL="82296" indent="0">
                  <a:buNone/>
                </a:pPr>
                <a:endParaRPr lang="en-US" sz="2400" dirty="0"/>
              </a:p>
              <a:p>
                <a:pPr marL="82296" indent="0">
                  <a:buNone/>
                </a:pPr>
                <a:r>
                  <a:rPr lang="en-US" sz="2400" dirty="0"/>
                  <a:t>Where:</a:t>
                </a:r>
              </a:p>
              <a:p>
                <a:pPr marL="82296" indent="0">
                  <a:buNone/>
                </a:pPr>
                <a:endParaRPr lang="en-US" sz="2400" dirty="0"/>
              </a:p>
              <a:p>
                <a:r>
                  <a:rPr lang="en-US" sz="2200" dirty="0"/>
                  <a:t>Until we get to the fixed point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sz="19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19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GB" sz="19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19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GB" sz="19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19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</a:t>
                </a:r>
                <a:endParaRPr lang="en-US" sz="1800" dirty="0">
                  <a:solidFill>
                    <a:srgbClr val="A5300F"/>
                  </a:solidFill>
                </a:endParaRPr>
              </a:p>
            </p:txBody>
          </p:sp>
        </mc:Choice>
        <mc:Fallback>
          <p:sp>
            <p:nvSpPr>
              <p:cNvPr id="11" name="Content Placeholder 13">
                <a:extLst>
                  <a:ext uri="{FF2B5EF4-FFF2-40B4-BE49-F238E27FC236}">
                    <a16:creationId xmlns:a16="http://schemas.microsoft.com/office/drawing/2014/main" id="{5B970F34-CE66-4B6F-8A95-4C76ADCBD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717" y="2644849"/>
                <a:ext cx="4505343" cy="3798680"/>
              </a:xfrm>
              <a:prstGeom prst="rect">
                <a:avLst/>
              </a:prstGeom>
              <a:blipFill>
                <a:blip r:embed="rId5"/>
                <a:stretch>
                  <a:fillRect t="-25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13">
                <a:extLst>
                  <a:ext uri="{FF2B5EF4-FFF2-40B4-BE49-F238E27FC236}">
                    <a16:creationId xmlns:a16="http://schemas.microsoft.com/office/drawing/2014/main" id="{3284045E-B051-44D2-83E5-151895A953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890" y="809173"/>
                <a:ext cx="4505343" cy="5743152"/>
              </a:xfrm>
              <a:prstGeom prst="rect">
                <a:avLst/>
              </a:prstGeom>
            </p:spPr>
            <p:txBody>
              <a:bodyPr>
                <a:normAutofit fontScale="70000" lnSpcReduction="20000"/>
              </a:bodyPr>
              <a:lstStyle>
                <a:lvl1pPr marL="365760" indent="-283464" algn="l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kumimoji="0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37744" algn="l" rtl="0" eaLnBrk="1" latinLnBrk="0" hangingPunct="1">
                  <a:lnSpc>
                    <a:spcPct val="100000"/>
                  </a:lnSpc>
                  <a:spcBef>
                    <a:spcPts val="550"/>
                  </a:spcBef>
                  <a:buClr>
                    <a:schemeClr val="accent1"/>
                  </a:buClr>
                  <a:buFont typeface="Verdana"/>
                  <a:buChar char="◦"/>
                  <a:defRPr kumimoji="0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86968" indent="-22860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173736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3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98448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4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0876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5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71907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2024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3055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 marL="82296" indent="0">
                  <a:buNone/>
                </a:pPr>
                <a:r>
                  <a:rPr lang="en-US" sz="2900" dirty="0">
                    <a:solidFill>
                      <a:srgbClr val="A5300F"/>
                    </a:solidFill>
                  </a:rPr>
                  <a:t>Step 2 (the hyperbolic part)</a:t>
                </a:r>
              </a:p>
              <a:p>
                <a:r>
                  <a:rPr lang="en-US" sz="1600" b="0" dirty="0"/>
                  <a:t>We iterate on</a:t>
                </a:r>
                <a14:m>
                  <m:oMath xmlns:m="http://schemas.openxmlformats.org/officeDocument/2006/math"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(the </a:t>
                </a:r>
                <a:r>
                  <a:rPr lang="en-US" sz="1600" i="1" dirty="0"/>
                  <a:t>big</a:t>
                </a:r>
                <a:r>
                  <a:rPr lang="en-US" sz="1600" dirty="0"/>
                  <a:t> loop)</a:t>
                </a:r>
              </a:p>
              <a:p>
                <a:pPr marL="82296" indent="0">
                  <a:buNone/>
                </a:pPr>
                <a:endParaRPr lang="en-US" sz="2400" dirty="0"/>
              </a:p>
              <a:p>
                <a:pPr marL="82296" indent="0">
                  <a:buNone/>
                </a:pPr>
                <a:endParaRPr lang="en-US" sz="2400" dirty="0"/>
              </a:p>
              <a:p>
                <a:pPr marL="82296" indent="0">
                  <a:buNone/>
                </a:pPr>
                <a:endParaRPr lang="en-US" sz="2400" dirty="0"/>
              </a:p>
              <a:p>
                <a:pPr marL="82296" indent="0">
                  <a:buNone/>
                </a:pPr>
                <a:endParaRPr lang="en-US" sz="2400" dirty="0"/>
              </a:p>
              <a:p>
                <a:pPr marL="82296" indent="0">
                  <a:buNone/>
                </a:pPr>
                <a:endParaRPr lang="en-US" sz="2400" dirty="0"/>
              </a:p>
              <a:p>
                <a:pPr marL="82296" indent="0">
                  <a:buNone/>
                </a:pPr>
                <a:endParaRPr lang="en-US" sz="2400" dirty="0"/>
              </a:p>
              <a:p>
                <a:pPr marL="82296" indent="0">
                  <a:buNone/>
                </a:pPr>
                <a:endParaRPr lang="en-US" sz="2400" dirty="0"/>
              </a:p>
              <a:p>
                <a:pPr marL="82296" indent="0">
                  <a:buNone/>
                </a:pPr>
                <a:r>
                  <a:rPr lang="en-US" sz="1600" dirty="0"/>
                  <a:t>Where:</a:t>
                </a:r>
              </a:p>
              <a:p>
                <a:pPr marL="82296" indent="0">
                  <a:buNone/>
                </a:pPr>
                <a:endParaRPr lang="en-US" sz="2400" dirty="0"/>
              </a:p>
              <a:p>
                <a:pPr marL="82296" indent="0">
                  <a:buNone/>
                </a:pPr>
                <a:endParaRPr lang="en-US" sz="2400" dirty="0"/>
              </a:p>
              <a:p>
                <a:pPr marL="82296" indent="0">
                  <a:buNone/>
                </a:pPr>
                <a:endParaRPr lang="en-US" sz="2400" dirty="0"/>
              </a:p>
              <a:p>
                <a:pPr marL="82296" indent="0">
                  <a:buNone/>
                </a:pPr>
                <a:endParaRPr lang="en-US" sz="2400" dirty="0"/>
              </a:p>
              <a:p>
                <a:pPr marL="82296" indent="0">
                  <a:buNone/>
                </a:pPr>
                <a:endParaRPr lang="en-US" sz="2400" dirty="0"/>
              </a:p>
              <a:p>
                <a:pPr marL="82296" indent="0">
                  <a:buNone/>
                </a:pPr>
                <a:endParaRPr lang="en-US" sz="2400" dirty="0"/>
              </a:p>
              <a:p>
                <a:pPr marL="82296" indent="0">
                  <a:buNone/>
                </a:pPr>
                <a:endParaRPr lang="en-US" sz="2400" dirty="0"/>
              </a:p>
              <a:p>
                <a:pPr marL="82296" indent="0">
                  <a:buNone/>
                </a:pPr>
                <a:endParaRPr lang="en-US" sz="2400" dirty="0"/>
              </a:p>
              <a:p>
                <a:pPr marL="82296" indent="0">
                  <a:buNone/>
                </a:pPr>
                <a:endParaRPr lang="en-US" sz="2400" dirty="0"/>
              </a:p>
              <a:p>
                <a:r>
                  <a:rPr lang="en-US" sz="1600" dirty="0"/>
                  <a:t>Until we reach the final time</a:t>
                </a:r>
                <a:endParaRPr lang="en-US" sz="1400" dirty="0">
                  <a:solidFill>
                    <a:srgbClr val="A5300F"/>
                  </a:solidFill>
                </a:endParaRPr>
              </a:p>
            </p:txBody>
          </p:sp>
        </mc:Choice>
        <mc:Fallback>
          <p:sp>
            <p:nvSpPr>
              <p:cNvPr id="10" name="Content Placeholder 13">
                <a:extLst>
                  <a:ext uri="{FF2B5EF4-FFF2-40B4-BE49-F238E27FC236}">
                    <a16:creationId xmlns:a16="http://schemas.microsoft.com/office/drawing/2014/main" id="{3284045E-B051-44D2-83E5-151895A95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890" y="809173"/>
                <a:ext cx="4505343" cy="5743152"/>
              </a:xfrm>
              <a:prstGeom prst="rect">
                <a:avLst/>
              </a:prstGeom>
              <a:blipFill>
                <a:blip r:embed="rId6"/>
                <a:stretch>
                  <a:fillRect t="-16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EAECE57-B73C-4B36-918C-FB83A189FB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091994"/>
              </p:ext>
            </p:extLst>
          </p:nvPr>
        </p:nvGraphicFramePr>
        <p:xfrm>
          <a:off x="2427934" y="5599831"/>
          <a:ext cx="3084512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9" name="Document" r:id="rId7" imgW="3223319" imgH="564399" progId="Word.Document.12">
                  <p:embed/>
                </p:oleObj>
              </mc:Choice>
              <mc:Fallback>
                <p:oleObj name="Document" r:id="rId7" imgW="3223319" imgH="56439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7934" y="5599831"/>
                        <a:ext cx="3084512" cy="534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2BE670C-D547-4ACE-BB21-128E7054F0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767990"/>
              </p:ext>
            </p:extLst>
          </p:nvPr>
        </p:nvGraphicFramePr>
        <p:xfrm>
          <a:off x="8043005" y="1569033"/>
          <a:ext cx="2936875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0" name="Document" r:id="rId9" imgW="2766192" imgH="1720518" progId="Word.Document.12">
                  <p:embed/>
                </p:oleObj>
              </mc:Choice>
              <mc:Fallback>
                <p:oleObj name="Document" r:id="rId9" imgW="2766192" imgH="1720518" progId="Word.Documen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A75D601D-519F-40DC-A094-274D81F701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43005" y="1569033"/>
                        <a:ext cx="2936875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7EE03C6-61D7-4EBA-8EC2-8CF9143BA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553961"/>
              </p:ext>
            </p:extLst>
          </p:nvPr>
        </p:nvGraphicFramePr>
        <p:xfrm>
          <a:off x="7006742" y="3902226"/>
          <a:ext cx="4211638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1" name="Document" r:id="rId11" imgW="3100745" imgH="1625613" progId="Word.Document.12">
                  <p:embed/>
                </p:oleObj>
              </mc:Choice>
              <mc:Fallback>
                <p:oleObj name="Document" r:id="rId11" imgW="3100745" imgH="16256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006742" y="3902226"/>
                        <a:ext cx="4211638" cy="213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09D9D36-F45D-4757-A600-92B3D76FB0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105485"/>
              </p:ext>
            </p:extLst>
          </p:nvPr>
        </p:nvGraphicFramePr>
        <p:xfrm>
          <a:off x="5062900" y="2142561"/>
          <a:ext cx="709613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2" name="Document" r:id="rId13" imgW="709123" imgH="458709" progId="Word.Document.12">
                  <p:embed/>
                </p:oleObj>
              </mc:Choice>
              <mc:Fallback>
                <p:oleObj name="Document" r:id="rId13" imgW="709123" imgH="45870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62900" y="2142561"/>
                        <a:ext cx="709613" cy="458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690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BEE80-D3AA-456F-B7AD-2C3D9C24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3">
                <a:extLst>
                  <a:ext uri="{FF2B5EF4-FFF2-40B4-BE49-F238E27FC236}">
                    <a16:creationId xmlns:a16="http://schemas.microsoft.com/office/drawing/2014/main" id="{713A53C3-D5B0-4722-B80A-0DED8FA524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4144" y="1181100"/>
                <a:ext cx="9570720" cy="225539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65760" indent="-283464" algn="l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kumimoji="0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37744" algn="l" rtl="0" eaLnBrk="1" latinLnBrk="0" hangingPunct="1">
                  <a:lnSpc>
                    <a:spcPct val="100000"/>
                  </a:lnSpc>
                  <a:spcBef>
                    <a:spcPts val="550"/>
                  </a:spcBef>
                  <a:buClr>
                    <a:schemeClr val="accent1"/>
                  </a:buClr>
                  <a:buFont typeface="Verdana"/>
                  <a:buChar char="◦"/>
                  <a:defRPr kumimoji="0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86968" indent="-22860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173736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3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98448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4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0876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5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71907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2024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3055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 marL="82296" indent="0">
                  <a:buNone/>
                </a:pPr>
                <a:r>
                  <a:rPr lang="en-US" dirty="0">
                    <a:solidFill>
                      <a:srgbClr val="A5300F"/>
                    </a:solidFill>
                  </a:rPr>
                  <a:t>Test case 1: The transport limit</a:t>
                </a:r>
              </a:p>
              <a:p>
                <a:pPr marL="82296" indent="0">
                  <a:buNone/>
                </a:pPr>
                <a:r>
                  <a:rPr lang="en-GB" sz="2400" dirty="0"/>
                  <a:t>We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we place a Gaussian function at the center of the domain.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 is transported at the speed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while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 is transported at the speed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  <a:endParaRPr lang="en-US" dirty="0">
                  <a:solidFill>
                    <a:srgbClr val="A5300F"/>
                  </a:solidFill>
                </a:endParaRPr>
              </a:p>
            </p:txBody>
          </p:sp>
        </mc:Choice>
        <mc:Fallback>
          <p:sp>
            <p:nvSpPr>
              <p:cNvPr id="5" name="Content Placeholder 13">
                <a:extLst>
                  <a:ext uri="{FF2B5EF4-FFF2-40B4-BE49-F238E27FC236}">
                    <a16:creationId xmlns:a16="http://schemas.microsoft.com/office/drawing/2014/main" id="{713A53C3-D5B0-4722-B80A-0DED8FA52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144" y="1181100"/>
                <a:ext cx="9570720" cy="2255393"/>
              </a:xfrm>
              <a:prstGeom prst="rect">
                <a:avLst/>
              </a:prstGeom>
              <a:blipFill>
                <a:blip r:embed="rId2"/>
                <a:stretch>
                  <a:fillRect l="-701" t="-3514" r="-9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2B6522B-83CC-4656-A5D9-B6D88F55C67F}"/>
              </a:ext>
            </a:extLst>
          </p:cNvPr>
          <p:cNvGrpSpPr/>
          <p:nvPr/>
        </p:nvGrpSpPr>
        <p:grpSpPr>
          <a:xfrm>
            <a:off x="3935742" y="3276600"/>
            <a:ext cx="5954243" cy="2640238"/>
            <a:chOff x="2076088" y="3544032"/>
            <a:chExt cx="5954243" cy="2640238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8B7B2AD-10E7-415B-880B-95A285FC6C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2076088" y="3544032"/>
              <a:ext cx="5954243" cy="2255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5A6A14-3B22-41E1-BD4D-EB42BA80108F}"/>
                </a:ext>
              </a:extLst>
            </p:cNvPr>
            <p:cNvSpPr txBox="1"/>
            <p:nvPr/>
          </p:nvSpPr>
          <p:spPr>
            <a:xfrm>
              <a:off x="2204155" y="5907271"/>
              <a:ext cx="5698108" cy="276999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1200" dirty="0"/>
                <a:t>Figure 4: Transport limit</a:t>
              </a:r>
              <a:endParaRPr lang="en-GB" sz="1200" dirty="0"/>
            </a:p>
          </p:txBody>
        </p:sp>
      </p:grpSp>
      <p:sp>
        <p:nvSpPr>
          <p:cNvPr id="4" name="AutoShape 2" descr="figure">
            <a:extLst>
              <a:ext uri="{FF2B5EF4-FFF2-40B4-BE49-F238E27FC236}">
                <a16:creationId xmlns:a16="http://schemas.microsoft.com/office/drawing/2014/main" id="{D1807A24-0FA3-442C-85FD-D20B1024B4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37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BEE80-D3AA-456F-B7AD-2C3D9C24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3">
                <a:extLst>
                  <a:ext uri="{FF2B5EF4-FFF2-40B4-BE49-F238E27FC236}">
                    <a16:creationId xmlns:a16="http://schemas.microsoft.com/office/drawing/2014/main" id="{713A53C3-D5B0-4722-B80A-0DED8FA524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4144" y="1181100"/>
                <a:ext cx="5375419" cy="493232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65760" indent="-283464" algn="l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kumimoji="0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37744" algn="l" rtl="0" eaLnBrk="1" latinLnBrk="0" hangingPunct="1">
                  <a:lnSpc>
                    <a:spcPct val="100000"/>
                  </a:lnSpc>
                  <a:spcBef>
                    <a:spcPts val="550"/>
                  </a:spcBef>
                  <a:buClr>
                    <a:schemeClr val="accent1"/>
                  </a:buClr>
                  <a:buFont typeface="Verdana"/>
                  <a:buChar char="◦"/>
                  <a:defRPr kumimoji="0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86968" indent="-22860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173736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3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98448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4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0876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5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71907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920240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30552" indent="-182880" algn="l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buClr>
                    <a:schemeClr val="accent6"/>
                  </a:buClr>
                  <a:buFont typeface="Wingdings 2"/>
                  <a:buChar char="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 marL="82296" indent="0">
                  <a:buNone/>
                </a:pPr>
                <a:r>
                  <a:rPr lang="en-US" sz="2800" dirty="0">
                    <a:solidFill>
                      <a:srgbClr val="A5300F"/>
                    </a:solidFill>
                  </a:rPr>
                  <a:t>Test case 2: The diffusion limit</a:t>
                </a:r>
              </a:p>
              <a:p>
                <a:pPr marL="82296" indent="0">
                  <a:buNone/>
                </a:pPr>
                <a:endParaRPr lang="en-US" sz="2000" dirty="0"/>
              </a:p>
              <a:p>
                <a:pPr marL="82296" indent="0">
                  <a:buNone/>
                </a:pPr>
                <a:endParaRPr lang="en-US" sz="2000" dirty="0"/>
              </a:p>
              <a:p>
                <a:pPr marL="82296" indent="0">
                  <a:buNone/>
                </a:pPr>
                <a:r>
                  <a:rPr lang="en-US" sz="2000" dirty="0"/>
                  <a:t>We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_0=0.002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marL="82296" indent="0">
                  <a:buNone/>
                </a:pPr>
                <a:r>
                  <a:rPr lang="en-US" sz="2000" dirty="0"/>
                  <a:t> </a:t>
                </a:r>
              </a:p>
              <a:p>
                <a:pPr marL="82296" indent="0">
                  <a:buNone/>
                </a:pPr>
                <a:endParaRPr lang="en-US" sz="2000" dirty="0"/>
              </a:p>
              <a:p>
                <a:pPr marL="82296" indent="0">
                  <a:buNone/>
                </a:pPr>
                <a:r>
                  <a:rPr lang="en-US" sz="2000" dirty="0"/>
                  <a:t>is solution to the diffusion equation</a:t>
                </a:r>
              </a:p>
              <a:p>
                <a:pPr marL="82296" indent="0">
                  <a:buNone/>
                </a:pPr>
                <a:r>
                  <a:rPr lang="en-US" sz="2000" dirty="0"/>
                  <a:t> </a:t>
                </a:r>
                <a:endParaRPr lang="en-US" sz="2000" dirty="0">
                  <a:solidFill>
                    <a:srgbClr val="A5300F"/>
                  </a:solidFill>
                </a:endParaRPr>
              </a:p>
            </p:txBody>
          </p:sp>
        </mc:Choice>
        <mc:Fallback>
          <p:sp>
            <p:nvSpPr>
              <p:cNvPr id="5" name="Content Placeholder 13">
                <a:extLst>
                  <a:ext uri="{FF2B5EF4-FFF2-40B4-BE49-F238E27FC236}">
                    <a16:creationId xmlns:a16="http://schemas.microsoft.com/office/drawing/2014/main" id="{713A53C3-D5B0-4722-B80A-0DED8FA52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144" y="1181100"/>
                <a:ext cx="5375419" cy="4932325"/>
              </a:xfrm>
              <a:prstGeom prst="rect">
                <a:avLst/>
              </a:prstGeom>
              <a:blipFill>
                <a:blip r:embed="rId3"/>
                <a:stretch>
                  <a:fillRect l="-680" t="-13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2B6522B-83CC-4656-A5D9-B6D88F55C67F}"/>
              </a:ext>
            </a:extLst>
          </p:cNvPr>
          <p:cNvGrpSpPr/>
          <p:nvPr/>
        </p:nvGrpSpPr>
        <p:grpSpPr>
          <a:xfrm>
            <a:off x="7366684" y="1038036"/>
            <a:ext cx="4041951" cy="2291065"/>
            <a:chOff x="2076088" y="3893205"/>
            <a:chExt cx="5954243" cy="229106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8B7B2AD-10E7-415B-880B-95A285FC6C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2076088" y="3893205"/>
              <a:ext cx="5954243" cy="195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5A6A14-3B22-41E1-BD4D-EB42BA80108F}"/>
                </a:ext>
              </a:extLst>
            </p:cNvPr>
            <p:cNvSpPr txBox="1"/>
            <p:nvPr/>
          </p:nvSpPr>
          <p:spPr>
            <a:xfrm>
              <a:off x="2204154" y="5907271"/>
              <a:ext cx="5698107" cy="276999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1200" dirty="0"/>
                <a:t>Figure 5: Spatial visualization for the diffusion limit</a:t>
              </a:r>
              <a:endParaRPr lang="en-GB" sz="1200" dirty="0"/>
            </a:p>
          </p:txBody>
        </p:sp>
      </p:grpSp>
      <p:sp>
        <p:nvSpPr>
          <p:cNvPr id="4" name="AutoShape 2" descr="figure">
            <a:extLst>
              <a:ext uri="{FF2B5EF4-FFF2-40B4-BE49-F238E27FC236}">
                <a16:creationId xmlns:a16="http://schemas.microsoft.com/office/drawing/2014/main" id="{D1807A24-0FA3-442C-85FD-D20B1024B4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F11AD10-EDC3-4A57-8F8D-8D782F0FFB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1224" y="3073400"/>
          <a:ext cx="2363788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Document" r:id="rId5" imgW="2008040" imgH="859540" progId="Word.Document.12">
                  <p:embed/>
                </p:oleObj>
              </mc:Choice>
              <mc:Fallback>
                <p:oleObj name="Document" r:id="rId5" imgW="2008040" imgH="85954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F11AD10-EDC3-4A57-8F8D-8D782F0FFB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1224" y="3073400"/>
                        <a:ext cx="2363788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25DD515-3A2F-4665-B269-C22C777CD2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7023" y="4404518"/>
          <a:ext cx="3398837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Document" r:id="rId7" imgW="3398887" imgH="1182362" progId="Word.Document.12">
                  <p:embed/>
                </p:oleObj>
              </mc:Choice>
              <mc:Fallback>
                <p:oleObj name="Document" r:id="rId7" imgW="3398887" imgH="1182362" progId="Word.Documen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25DD515-3A2F-4665-B269-C22C777CD2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37023" y="4404518"/>
                        <a:ext cx="3398837" cy="1182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C403DB44-5DB5-4458-9F6A-9C9F5C47913A}"/>
              </a:ext>
            </a:extLst>
          </p:cNvPr>
          <p:cNvGrpSpPr/>
          <p:nvPr/>
        </p:nvGrpSpPr>
        <p:grpSpPr>
          <a:xfrm>
            <a:off x="7366684" y="3670177"/>
            <a:ext cx="4041951" cy="2443248"/>
            <a:chOff x="1903518" y="3939623"/>
            <a:chExt cx="6299389" cy="2443248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A85ACB2F-AFE8-4FC0-A7B5-E7A60F800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/>
            <a:srcRect/>
            <a:stretch/>
          </p:blipFill>
          <p:spPr bwMode="auto">
            <a:xfrm>
              <a:off x="1903518" y="3939623"/>
              <a:ext cx="6299389" cy="196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7396F6-DD41-4B5E-97AE-174BBE5E85F0}"/>
                </a:ext>
              </a:extLst>
            </p:cNvPr>
            <p:cNvSpPr txBox="1"/>
            <p:nvPr/>
          </p:nvSpPr>
          <p:spPr>
            <a:xfrm>
              <a:off x="2204155" y="5921206"/>
              <a:ext cx="5698108" cy="46166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1200" dirty="0"/>
                <a:t>Figure 6: Temporal decrease in energy at the center of the domain for the diffusion limit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4522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dea design templat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Idea design slides.potx" id="{DF01E6A4-6AA1-422C-B26D-6A4BADE1B013}" vid="{6A88D988-B038-48EA-B513-AE1D8F325C3E}"/>
    </a:ext>
  </a:extLst>
</a:theme>
</file>

<file path=ppt/theme/theme2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Idea design slides</Template>
  <TotalTime>283</TotalTime>
  <Words>1171</Words>
  <Application>Microsoft Office PowerPoint</Application>
  <PresentationFormat>Widescreen</PresentationFormat>
  <Paragraphs>200</Paragraphs>
  <Slides>17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Cambria Math</vt:lpstr>
      <vt:lpstr>Century Gothic</vt:lpstr>
      <vt:lpstr>Verdana</vt:lpstr>
      <vt:lpstr>Wingdings</vt:lpstr>
      <vt:lpstr>Wingdings 2</vt:lpstr>
      <vt:lpstr>Idea design template</vt:lpstr>
      <vt:lpstr>Microsoft Word Document</vt:lpstr>
      <vt:lpstr>INVERSE PROBLEM FOR LIGHT SPREADING APPLIED TO MEDICAL TOMOGRAPHY</vt:lpstr>
      <vt:lpstr>CONTENT</vt:lpstr>
      <vt:lpstr>CONTEXT</vt:lpstr>
      <vt:lpstr>DESCRIPTION</vt:lpstr>
      <vt:lpstr>ROADMAP</vt:lpstr>
      <vt:lpstr>ROADMAP</vt:lpstr>
      <vt:lpstr>ROADMAP</vt:lpstr>
      <vt:lpstr>RESULTS</vt:lpstr>
      <vt:lpstr>RESULTS</vt:lpstr>
      <vt:lpstr>RESULTS</vt:lpstr>
      <vt:lpstr>RESULTS</vt:lpstr>
      <vt:lpstr>RESULTS</vt:lpstr>
      <vt:lpstr>RESULTS</vt:lpstr>
      <vt:lpstr>MILESTONES</vt:lpstr>
      <vt:lpstr>CHALLENGES</vt:lpstr>
      <vt:lpstr>PERSPECTIVES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INVERSE PROBLEM FOR LIGHT SPREADING APPLIED TO MEDICAL TOMOGRAPHY</dc:title>
  <dc:creator>Desmond RN</dc:creator>
  <cp:lastModifiedBy>Desmond RN</cp:lastModifiedBy>
  <cp:revision>41</cp:revision>
  <dcterms:created xsi:type="dcterms:W3CDTF">2020-05-27T09:06:22Z</dcterms:created>
  <dcterms:modified xsi:type="dcterms:W3CDTF">2020-05-27T13:49:39Z</dcterms:modified>
</cp:coreProperties>
</file>